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3"/>
  </p:notesMasterIdLst>
  <p:sldIdLst>
    <p:sldId id="256" r:id="rId2"/>
    <p:sldId id="258" r:id="rId3"/>
    <p:sldId id="306" r:id="rId4"/>
    <p:sldId id="297" r:id="rId5"/>
    <p:sldId id="283" r:id="rId6"/>
    <p:sldId id="298" r:id="rId7"/>
    <p:sldId id="287" r:id="rId8"/>
    <p:sldId id="288" r:id="rId9"/>
    <p:sldId id="307" r:id="rId10"/>
    <p:sldId id="285" r:id="rId11"/>
    <p:sldId id="291" r:id="rId12"/>
    <p:sldId id="293" r:id="rId13"/>
    <p:sldId id="294" r:id="rId14"/>
    <p:sldId id="301" r:id="rId15"/>
    <p:sldId id="295" r:id="rId16"/>
    <p:sldId id="300" r:id="rId17"/>
    <p:sldId id="304" r:id="rId18"/>
    <p:sldId id="296" r:id="rId19"/>
    <p:sldId id="303" r:id="rId20"/>
    <p:sldId id="302" r:id="rId21"/>
    <p:sldId id="305" r:id="rId22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24"/>
      <p:bold r:id="rId25"/>
    </p:embeddedFont>
    <p:embeddedFont>
      <p:font typeface="Corbel" panose="020B0503020204020204" pitchFamily="34" charset="0"/>
      <p:regular r:id="rId26"/>
      <p:bold r:id="rId27"/>
      <p:italic r:id="rId28"/>
      <p:boldItalic r:id="rId29"/>
    </p:embeddedFont>
    <p:embeddedFont>
      <p:font typeface="Cousine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A4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9DCEDC-5494-4050-814A-489F0E36CC6C}">
  <a:tblStyle styleId="{B39DCEDC-5494-4050-814A-489F0E36CC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8886" autoAdjust="0"/>
  </p:normalViewPr>
  <p:slideViewPr>
    <p:cSldViewPr snapToGrid="0">
      <p:cViewPr varScale="1">
        <p:scale>
          <a:sx n="66" d="100"/>
          <a:sy n="66" d="100"/>
        </p:scale>
        <p:origin x="1930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11831B-D6D3-4D60-BA8E-A0B1F4DBB92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ZA"/>
        </a:p>
      </dgm:t>
    </dgm:pt>
    <dgm:pt modelId="{985F69AC-63A6-4A8B-A972-415397606DDD}">
      <dgm:prSet phldrT="[Text]" custT="1"/>
      <dgm:spPr>
        <a:xfrm>
          <a:off x="1623" y="251970"/>
          <a:ext cx="1939239" cy="361139"/>
        </a:xfrm>
        <a:prstGeom prst="rect">
          <a:avLst/>
        </a:prstGeom>
        <a:solidFill>
          <a:srgbClr val="0070C0">
            <a:alpha val="65000"/>
          </a:srgbClr>
        </a:solidFill>
        <a:ln w="25400" cap="flat" cmpd="sng" algn="ctr">
          <a:noFill/>
          <a:prstDash val="solid"/>
        </a:ln>
        <a:effectLst/>
      </dgm:spPr>
      <dgm:t>
        <a:bodyPr/>
        <a:lstStyle/>
        <a:p>
          <a:pPr>
            <a:buNone/>
          </a:pPr>
          <a:r>
            <a:rPr lang="en-US" sz="1400" dirty="0">
              <a:solidFill>
                <a:schemeClr val="tx1"/>
              </a:solidFill>
              <a:latin typeface="Cousine" panose="020B0604020202020204" charset="0"/>
              <a:ea typeface="+mn-ea"/>
              <a:cs typeface="Cousine" panose="020B0604020202020204" charset="0"/>
            </a:rPr>
            <a:t>English - Show user a message of “Hello World!”</a:t>
          </a:r>
          <a:endParaRPr lang="en-ZA" sz="1400" dirty="0">
            <a:solidFill>
              <a:schemeClr val="tx1"/>
            </a:solidFill>
            <a:latin typeface="Cousine" panose="020B0604020202020204" charset="0"/>
            <a:ea typeface="+mn-ea"/>
            <a:cs typeface="Cousine" panose="020B0604020202020204" charset="0"/>
          </a:endParaRPr>
        </a:p>
      </dgm:t>
    </dgm:pt>
    <dgm:pt modelId="{4E2A6CC9-D7A9-4552-86FF-3A65E24E95BE}" type="parTrans" cxnId="{8A15946B-E4C1-477A-A631-FB6A6A7CA714}">
      <dgm:prSet/>
      <dgm:spPr/>
      <dgm:t>
        <a:bodyPr/>
        <a:lstStyle/>
        <a:p>
          <a:endParaRPr lang="en-ZA"/>
        </a:p>
      </dgm:t>
    </dgm:pt>
    <dgm:pt modelId="{ED909E44-8D36-43CC-AC97-AB81E58DCD83}" type="sibTrans" cxnId="{8A15946B-E4C1-477A-A631-FB6A6A7CA714}">
      <dgm:prSet/>
      <dgm:spPr/>
      <dgm:t>
        <a:bodyPr/>
        <a:lstStyle/>
        <a:p>
          <a:endParaRPr lang="en-ZA"/>
        </a:p>
      </dgm:t>
    </dgm:pt>
    <dgm:pt modelId="{B7DBA7D6-8932-47AD-9369-89F9E7AED4BD}">
      <dgm:prSet phldrT="[Text]" custT="1"/>
      <dgm:spPr>
        <a:xfrm>
          <a:off x="2262" y="1249283"/>
          <a:ext cx="6091475" cy="510606"/>
        </a:xfrm>
        <a:prstGeom prst="rect">
          <a:avLst/>
        </a:prstGeom>
        <a:solidFill>
          <a:srgbClr val="FFC000">
            <a:alpha val="65000"/>
          </a:srgbClr>
        </a:solidFill>
        <a:ln w="25400" cap="flat" cmpd="sng" algn="ctr">
          <a:noFill/>
          <a:prstDash val="solid"/>
        </a:ln>
        <a:effectLst/>
      </dgm:spPr>
      <dgm:t>
        <a:bodyPr/>
        <a:lstStyle/>
        <a:p>
          <a:pPr>
            <a:buNone/>
          </a:pPr>
          <a:r>
            <a:rPr lang="en-US" sz="1400" dirty="0">
              <a:solidFill>
                <a:schemeClr val="tx1"/>
              </a:solidFill>
              <a:latin typeface="Cousine" panose="020B0604020202020204" charset="0"/>
              <a:ea typeface="+mn-ea"/>
              <a:cs typeface="Cousine" panose="020B0604020202020204" charset="0"/>
            </a:rPr>
            <a:t>Compiler  (</a:t>
          </a:r>
          <a:r>
            <a:rPr lang="en-US" sz="1400" b="0" i="0" dirty="0">
              <a:solidFill>
                <a:schemeClr val="tx1"/>
              </a:solidFill>
              <a:latin typeface="Cousine" panose="020B0604020202020204" charset="0"/>
              <a:cs typeface="Cousine" panose="020B0604020202020204" charset="0"/>
            </a:rPr>
            <a:t>translates source code from a high-level language to lower level)</a:t>
          </a:r>
          <a:endParaRPr lang="en-ZA" sz="1400" dirty="0">
            <a:solidFill>
              <a:schemeClr val="tx1"/>
            </a:solidFill>
            <a:latin typeface="Cousine" panose="020B0604020202020204" charset="0"/>
            <a:ea typeface="+mn-ea"/>
            <a:cs typeface="Cousine" panose="020B0604020202020204" charset="0"/>
          </a:endParaRPr>
        </a:p>
      </dgm:t>
    </dgm:pt>
    <dgm:pt modelId="{FB9AF69E-086A-4CDC-97E6-396C2A7D840C}" type="parTrans" cxnId="{C8EC46E0-7349-4D56-817A-BE2911D704D2}">
      <dgm:prSet/>
      <dgm:spPr/>
      <dgm:t>
        <a:bodyPr/>
        <a:lstStyle/>
        <a:p>
          <a:endParaRPr lang="en-ZA"/>
        </a:p>
      </dgm:t>
    </dgm:pt>
    <dgm:pt modelId="{B9647CEE-5017-4AD7-AF2B-954F6A733B72}" type="sibTrans" cxnId="{C8EC46E0-7349-4D56-817A-BE2911D704D2}">
      <dgm:prSet/>
      <dgm:spPr/>
      <dgm:t>
        <a:bodyPr/>
        <a:lstStyle/>
        <a:p>
          <a:endParaRPr lang="en-ZA"/>
        </a:p>
      </dgm:t>
    </dgm:pt>
    <dgm:pt modelId="{FA2BB1D3-C01B-4CB3-A1E9-FE0638176A39}">
      <dgm:prSet phldrT="[Text]" custT="1"/>
      <dgm:spPr>
        <a:xfrm>
          <a:off x="0" y="1856276"/>
          <a:ext cx="6095999" cy="506151"/>
        </a:xfrm>
        <a:prstGeom prst="rect">
          <a:avLst/>
        </a:prstGeom>
        <a:solidFill>
          <a:srgbClr val="00B050">
            <a:alpha val="65000"/>
          </a:srgbClr>
        </a:solidFill>
        <a:ln w="25400" cap="flat" cmpd="sng" algn="ctr">
          <a:noFill/>
          <a:prstDash val="solid"/>
        </a:ln>
        <a:effectLst/>
      </dgm:spPr>
      <dgm:t>
        <a:bodyPr/>
        <a:lstStyle/>
        <a:p>
          <a:pPr>
            <a:buNone/>
          </a:pPr>
          <a:r>
            <a:rPr lang="en-ZA" sz="1400" dirty="0">
              <a:solidFill>
                <a:schemeClr val="tx1"/>
              </a:solidFill>
              <a:latin typeface="Cousine" panose="020B0604020202020204" charset="0"/>
              <a:ea typeface="+mn-ea"/>
              <a:cs typeface="Cousine" panose="020B0604020202020204" charset="0"/>
            </a:rPr>
            <a:t>01001000 01100101 01101100 01101100 01101111 00100000 01010111 01101111 01110010 01101100 01100100 00100001</a:t>
          </a:r>
        </a:p>
      </dgm:t>
    </dgm:pt>
    <dgm:pt modelId="{859EE04A-7E91-4576-84C1-AE9E77650232}" type="parTrans" cxnId="{6C0E800C-F8B9-4A06-A170-295F93B06713}">
      <dgm:prSet/>
      <dgm:spPr/>
      <dgm:t>
        <a:bodyPr/>
        <a:lstStyle/>
        <a:p>
          <a:endParaRPr lang="en-ZA"/>
        </a:p>
      </dgm:t>
    </dgm:pt>
    <dgm:pt modelId="{F32B3D23-79D1-4540-B356-C1706A4C00F0}" type="sibTrans" cxnId="{6C0E800C-F8B9-4A06-A170-295F93B06713}">
      <dgm:prSet/>
      <dgm:spPr/>
      <dgm:t>
        <a:bodyPr/>
        <a:lstStyle/>
        <a:p>
          <a:endParaRPr lang="en-ZA"/>
        </a:p>
      </dgm:t>
    </dgm:pt>
    <dgm:pt modelId="{4F65FD8F-FA38-4970-A416-2687AD6345AD}">
      <dgm:prSet phldrT="[Text]" custT="1"/>
      <dgm:spPr>
        <a:xfrm>
          <a:off x="1623" y="750627"/>
          <a:ext cx="1939239" cy="361139"/>
        </a:xfrm>
        <a:prstGeom prst="rect">
          <a:avLst/>
        </a:prstGeom>
        <a:solidFill>
          <a:srgbClr val="00B0F0">
            <a:alpha val="65000"/>
          </a:srgbClr>
        </a:solidFill>
        <a:ln w="25400" cap="flat" cmpd="sng" algn="ctr">
          <a:noFill/>
          <a:prstDash val="solid"/>
        </a:ln>
        <a:effectLst/>
      </dgm:spPr>
      <dgm:t>
        <a:bodyPr/>
        <a:lstStyle/>
        <a:p>
          <a:pPr>
            <a:buNone/>
          </a:pPr>
          <a:r>
            <a:rPr lang="en-US" sz="1400" dirty="0">
              <a:solidFill>
                <a:schemeClr val="tx1"/>
              </a:solidFill>
              <a:latin typeface="Cousine" panose="020B0604020202020204" charset="0"/>
              <a:ea typeface="+mn-ea"/>
              <a:cs typeface="Cousine" panose="020B0604020202020204" charset="0"/>
            </a:rPr>
            <a:t>C# - </a:t>
          </a:r>
          <a:r>
            <a:rPr kumimoji="0" lang="en-US" sz="1400" b="0" i="0" u="none" strike="noStrike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sine" panose="020B0604020202020204" charset="0"/>
              <a:cs typeface="Cousine" panose="020B0604020202020204" charset="0"/>
            </a:rPr>
            <a:t>Console.WriteLine</a:t>
          </a:r>
          <a:r>
            <a:rPr kumimoji="0" lang="en-US" sz="1400" b="0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sine" panose="020B0604020202020204" charset="0"/>
              <a:cs typeface="Cousine" panose="020B0604020202020204" charset="0"/>
            </a:rPr>
            <a:t>(“Hello World”)</a:t>
          </a:r>
          <a:endParaRPr lang="en-ZA" sz="1400" dirty="0">
            <a:solidFill>
              <a:schemeClr val="tx1"/>
            </a:solidFill>
            <a:latin typeface="Cousine" panose="020B0604020202020204" charset="0"/>
            <a:ea typeface="+mn-ea"/>
            <a:cs typeface="Cousine" panose="020B0604020202020204" charset="0"/>
          </a:endParaRPr>
        </a:p>
      </dgm:t>
    </dgm:pt>
    <dgm:pt modelId="{C25EF535-5B6E-4ED6-9D18-35BEDDB07372}" type="parTrans" cxnId="{2B6C5EE9-98C3-4848-A7F8-A9061A01E10C}">
      <dgm:prSet/>
      <dgm:spPr/>
      <dgm:t>
        <a:bodyPr/>
        <a:lstStyle/>
        <a:p>
          <a:endParaRPr lang="en-ZA"/>
        </a:p>
      </dgm:t>
    </dgm:pt>
    <dgm:pt modelId="{4B305234-0DE4-4958-A74A-9A49A35E163A}" type="sibTrans" cxnId="{2B6C5EE9-98C3-4848-A7F8-A9061A01E10C}">
      <dgm:prSet/>
      <dgm:spPr/>
      <dgm:t>
        <a:bodyPr/>
        <a:lstStyle/>
        <a:p>
          <a:endParaRPr lang="en-ZA"/>
        </a:p>
      </dgm:t>
    </dgm:pt>
    <dgm:pt modelId="{B0AC8388-E68E-4F6E-AF5C-B00BB5F28100}">
      <dgm:prSet phldrT="[Text]" custT="1"/>
      <dgm:spPr>
        <a:xfrm>
          <a:off x="4155137" y="750627"/>
          <a:ext cx="1939239" cy="361139"/>
        </a:xfrm>
        <a:prstGeom prst="rect">
          <a:avLst/>
        </a:prstGeom>
        <a:solidFill>
          <a:srgbClr val="00B0F0">
            <a:alpha val="65000"/>
          </a:srgbClr>
        </a:solidFill>
        <a:ln w="25400" cap="flat" cmpd="sng" algn="ctr">
          <a:noFill/>
          <a:prstDash val="solid"/>
        </a:ln>
        <a:effectLst/>
      </dgm:spPr>
      <dgm:t>
        <a:bodyPr/>
        <a:lstStyle/>
        <a:p>
          <a:pPr>
            <a:buNone/>
          </a:pPr>
          <a:r>
            <a:rPr lang="en-US" sz="1400" dirty="0">
              <a:solidFill>
                <a:schemeClr val="tx1"/>
              </a:solidFill>
              <a:latin typeface="Cousine" panose="020B0604020202020204" charset="0"/>
              <a:ea typeface="+mn-ea"/>
              <a:cs typeface="Cousine" panose="020B0604020202020204" charset="0"/>
            </a:rPr>
            <a:t>Python - print(“Hello World!”)</a:t>
          </a:r>
          <a:endParaRPr lang="en-ZA" sz="1400" dirty="0">
            <a:solidFill>
              <a:schemeClr val="tx1"/>
            </a:solidFill>
            <a:latin typeface="Cousine" panose="020B0604020202020204" charset="0"/>
            <a:ea typeface="+mn-ea"/>
            <a:cs typeface="Cousine" panose="020B0604020202020204" charset="0"/>
          </a:endParaRPr>
        </a:p>
      </dgm:t>
    </dgm:pt>
    <dgm:pt modelId="{842529F9-33E2-4506-BFE8-DF7A4E8C82E7}" type="parTrans" cxnId="{AB25A49D-87B3-4064-A54C-B8288D16A79C}">
      <dgm:prSet/>
      <dgm:spPr/>
      <dgm:t>
        <a:bodyPr/>
        <a:lstStyle/>
        <a:p>
          <a:endParaRPr lang="en-ZA"/>
        </a:p>
      </dgm:t>
    </dgm:pt>
    <dgm:pt modelId="{911D6253-42D1-4EA2-AA77-CDD3DCC5CFE9}" type="sibTrans" cxnId="{AB25A49D-87B3-4064-A54C-B8288D16A79C}">
      <dgm:prSet/>
      <dgm:spPr/>
      <dgm:t>
        <a:bodyPr/>
        <a:lstStyle/>
        <a:p>
          <a:endParaRPr lang="en-ZA"/>
        </a:p>
      </dgm:t>
    </dgm:pt>
    <dgm:pt modelId="{113B7BBB-D733-4D53-A45E-0DCBA7DC6A78}" type="pres">
      <dgm:prSet presAssocID="{9811831B-D6D3-4D60-BA8E-A0B1F4DBB923}" presName="diagram" presStyleCnt="0">
        <dgm:presLayoutVars>
          <dgm:dir/>
          <dgm:resizeHandles val="exact"/>
        </dgm:presLayoutVars>
      </dgm:prSet>
      <dgm:spPr/>
    </dgm:pt>
    <dgm:pt modelId="{5606D191-B6BE-4FBA-925D-23D5F6118D87}" type="pres">
      <dgm:prSet presAssocID="{985F69AC-63A6-4A8B-A972-415397606DDD}" presName="node" presStyleLbl="node1" presStyleIdx="0" presStyleCnt="5" custScaleX="444734" custScaleY="43769">
        <dgm:presLayoutVars>
          <dgm:bulletEnabled val="1"/>
        </dgm:presLayoutVars>
      </dgm:prSet>
      <dgm:spPr/>
    </dgm:pt>
    <dgm:pt modelId="{B8DF2F4A-3370-444B-BFD7-725CD142D371}" type="pres">
      <dgm:prSet presAssocID="{ED909E44-8D36-43CC-AC97-AB81E58DCD83}" presName="sibTrans" presStyleCnt="0"/>
      <dgm:spPr/>
    </dgm:pt>
    <dgm:pt modelId="{3E28D2F9-3369-4F60-A3CA-4151BAB85834}" type="pres">
      <dgm:prSet presAssocID="{4F65FD8F-FA38-4970-A416-2687AD6345AD}" presName="node" presStyleLbl="node1" presStyleIdx="1" presStyleCnt="5" custScaleX="220730" custScaleY="43769">
        <dgm:presLayoutVars>
          <dgm:bulletEnabled val="1"/>
        </dgm:presLayoutVars>
      </dgm:prSet>
      <dgm:spPr/>
    </dgm:pt>
    <dgm:pt modelId="{A3EB17F0-8611-4517-9E18-659E40AF1224}" type="pres">
      <dgm:prSet presAssocID="{4B305234-0DE4-4958-A74A-9A49A35E163A}" presName="sibTrans" presStyleCnt="0"/>
      <dgm:spPr/>
    </dgm:pt>
    <dgm:pt modelId="{E61369AD-CD9D-449D-BAD9-A6F3AC8CB88D}" type="pres">
      <dgm:prSet presAssocID="{B0AC8388-E68E-4F6E-AF5C-B00BB5F28100}" presName="node" presStyleLbl="node1" presStyleIdx="2" presStyleCnt="5" custScaleX="213711" custScaleY="43769">
        <dgm:presLayoutVars>
          <dgm:bulletEnabled val="1"/>
        </dgm:presLayoutVars>
      </dgm:prSet>
      <dgm:spPr/>
    </dgm:pt>
    <dgm:pt modelId="{D325A7E6-0B73-4231-AE15-D759B3BBF118}" type="pres">
      <dgm:prSet presAssocID="{911D6253-42D1-4EA2-AA77-CDD3DCC5CFE9}" presName="sibTrans" presStyleCnt="0"/>
      <dgm:spPr/>
    </dgm:pt>
    <dgm:pt modelId="{D5A0320E-3CC8-4070-9480-883619D204C3}" type="pres">
      <dgm:prSet presAssocID="{B7DBA7D6-8932-47AD-9369-89F9E7AED4BD}" presName="node" presStyleLbl="node1" presStyleIdx="3" presStyleCnt="5" custScaleX="442961" custScaleY="61884">
        <dgm:presLayoutVars>
          <dgm:bulletEnabled val="1"/>
        </dgm:presLayoutVars>
      </dgm:prSet>
      <dgm:spPr/>
    </dgm:pt>
    <dgm:pt modelId="{0363B16D-0669-457E-AB2F-0F5AAF239563}" type="pres">
      <dgm:prSet presAssocID="{B9647CEE-5017-4AD7-AF2B-954F6A733B72}" presName="sibTrans" presStyleCnt="0"/>
      <dgm:spPr/>
    </dgm:pt>
    <dgm:pt modelId="{342ED3C5-7EEF-43B3-A6FE-902F6009F2DF}" type="pres">
      <dgm:prSet presAssocID="{FA2BB1D3-C01B-4CB3-A1E9-FE0638176A39}" presName="node" presStyleLbl="node1" presStyleIdx="4" presStyleCnt="5" custScaleX="443290" custScaleY="61344" custLinFactNeighborX="906" custLinFactNeighborY="-4985">
        <dgm:presLayoutVars>
          <dgm:bulletEnabled val="1"/>
        </dgm:presLayoutVars>
      </dgm:prSet>
      <dgm:spPr/>
    </dgm:pt>
  </dgm:ptLst>
  <dgm:cxnLst>
    <dgm:cxn modelId="{6C0E800C-F8B9-4A06-A170-295F93B06713}" srcId="{9811831B-D6D3-4D60-BA8E-A0B1F4DBB923}" destId="{FA2BB1D3-C01B-4CB3-A1E9-FE0638176A39}" srcOrd="4" destOrd="0" parTransId="{859EE04A-7E91-4576-84C1-AE9E77650232}" sibTransId="{F32B3D23-79D1-4540-B356-C1706A4C00F0}"/>
    <dgm:cxn modelId="{CD20643D-3B5D-437A-BB39-77CBF4567AAE}" type="presOf" srcId="{B7DBA7D6-8932-47AD-9369-89F9E7AED4BD}" destId="{D5A0320E-3CC8-4070-9480-883619D204C3}" srcOrd="0" destOrd="0" presId="urn:microsoft.com/office/officeart/2005/8/layout/default"/>
    <dgm:cxn modelId="{75F9EE3D-DE1D-412B-BD7A-14752F50FDEA}" type="presOf" srcId="{FA2BB1D3-C01B-4CB3-A1E9-FE0638176A39}" destId="{342ED3C5-7EEF-43B3-A6FE-902F6009F2DF}" srcOrd="0" destOrd="0" presId="urn:microsoft.com/office/officeart/2005/8/layout/default"/>
    <dgm:cxn modelId="{8A15946B-E4C1-477A-A631-FB6A6A7CA714}" srcId="{9811831B-D6D3-4D60-BA8E-A0B1F4DBB923}" destId="{985F69AC-63A6-4A8B-A972-415397606DDD}" srcOrd="0" destOrd="0" parTransId="{4E2A6CC9-D7A9-4552-86FF-3A65E24E95BE}" sibTransId="{ED909E44-8D36-43CC-AC97-AB81E58DCD83}"/>
    <dgm:cxn modelId="{32A4F483-84AF-48F0-883E-3959F7105D8F}" type="presOf" srcId="{B0AC8388-E68E-4F6E-AF5C-B00BB5F28100}" destId="{E61369AD-CD9D-449D-BAD9-A6F3AC8CB88D}" srcOrd="0" destOrd="0" presId="urn:microsoft.com/office/officeart/2005/8/layout/default"/>
    <dgm:cxn modelId="{AB25A49D-87B3-4064-A54C-B8288D16A79C}" srcId="{9811831B-D6D3-4D60-BA8E-A0B1F4DBB923}" destId="{B0AC8388-E68E-4F6E-AF5C-B00BB5F28100}" srcOrd="2" destOrd="0" parTransId="{842529F9-33E2-4506-BFE8-DF7A4E8C82E7}" sibTransId="{911D6253-42D1-4EA2-AA77-CDD3DCC5CFE9}"/>
    <dgm:cxn modelId="{01030EC5-3566-4954-B11A-E515D58C2081}" type="presOf" srcId="{9811831B-D6D3-4D60-BA8E-A0B1F4DBB923}" destId="{113B7BBB-D733-4D53-A45E-0DCBA7DC6A78}" srcOrd="0" destOrd="0" presId="urn:microsoft.com/office/officeart/2005/8/layout/default"/>
    <dgm:cxn modelId="{B1B286D0-C420-4F6F-872E-C35E56B0274D}" type="presOf" srcId="{985F69AC-63A6-4A8B-A972-415397606DDD}" destId="{5606D191-B6BE-4FBA-925D-23D5F6118D87}" srcOrd="0" destOrd="0" presId="urn:microsoft.com/office/officeart/2005/8/layout/default"/>
    <dgm:cxn modelId="{C8EC46E0-7349-4D56-817A-BE2911D704D2}" srcId="{9811831B-D6D3-4D60-BA8E-A0B1F4DBB923}" destId="{B7DBA7D6-8932-47AD-9369-89F9E7AED4BD}" srcOrd="3" destOrd="0" parTransId="{FB9AF69E-086A-4CDC-97E6-396C2A7D840C}" sibTransId="{B9647CEE-5017-4AD7-AF2B-954F6A733B72}"/>
    <dgm:cxn modelId="{EA3CBEE8-5B09-42DB-9891-141D2332E389}" type="presOf" srcId="{4F65FD8F-FA38-4970-A416-2687AD6345AD}" destId="{3E28D2F9-3369-4F60-A3CA-4151BAB85834}" srcOrd="0" destOrd="0" presId="urn:microsoft.com/office/officeart/2005/8/layout/default"/>
    <dgm:cxn modelId="{2B6C5EE9-98C3-4848-A7F8-A9061A01E10C}" srcId="{9811831B-D6D3-4D60-BA8E-A0B1F4DBB923}" destId="{4F65FD8F-FA38-4970-A416-2687AD6345AD}" srcOrd="1" destOrd="0" parTransId="{C25EF535-5B6E-4ED6-9D18-35BEDDB07372}" sibTransId="{4B305234-0DE4-4958-A74A-9A49A35E163A}"/>
    <dgm:cxn modelId="{7AFF4BE8-7992-416B-840E-80927CCDBFEC}" type="presParOf" srcId="{113B7BBB-D733-4D53-A45E-0DCBA7DC6A78}" destId="{5606D191-B6BE-4FBA-925D-23D5F6118D87}" srcOrd="0" destOrd="0" presId="urn:microsoft.com/office/officeart/2005/8/layout/default"/>
    <dgm:cxn modelId="{E435E2B8-D05E-4AE0-8809-A9906D479DC6}" type="presParOf" srcId="{113B7BBB-D733-4D53-A45E-0DCBA7DC6A78}" destId="{B8DF2F4A-3370-444B-BFD7-725CD142D371}" srcOrd="1" destOrd="0" presId="urn:microsoft.com/office/officeart/2005/8/layout/default"/>
    <dgm:cxn modelId="{22EC602B-3B1F-482E-94EA-411FED4CE618}" type="presParOf" srcId="{113B7BBB-D733-4D53-A45E-0DCBA7DC6A78}" destId="{3E28D2F9-3369-4F60-A3CA-4151BAB85834}" srcOrd="2" destOrd="0" presId="urn:microsoft.com/office/officeart/2005/8/layout/default"/>
    <dgm:cxn modelId="{5CBC9732-8B91-4279-AA40-53652C5749BB}" type="presParOf" srcId="{113B7BBB-D733-4D53-A45E-0DCBA7DC6A78}" destId="{A3EB17F0-8611-4517-9E18-659E40AF1224}" srcOrd="3" destOrd="0" presId="urn:microsoft.com/office/officeart/2005/8/layout/default"/>
    <dgm:cxn modelId="{4D64838C-1270-4756-B9A7-783D3E75C8BD}" type="presParOf" srcId="{113B7BBB-D733-4D53-A45E-0DCBA7DC6A78}" destId="{E61369AD-CD9D-449D-BAD9-A6F3AC8CB88D}" srcOrd="4" destOrd="0" presId="urn:microsoft.com/office/officeart/2005/8/layout/default"/>
    <dgm:cxn modelId="{A9B64F54-A5AC-4AEA-8CED-E2568AFD6F04}" type="presParOf" srcId="{113B7BBB-D733-4D53-A45E-0DCBA7DC6A78}" destId="{D325A7E6-0B73-4231-AE15-D759B3BBF118}" srcOrd="5" destOrd="0" presId="urn:microsoft.com/office/officeart/2005/8/layout/default"/>
    <dgm:cxn modelId="{2F876B2A-CA74-41A9-9CFA-B32974EEFA00}" type="presParOf" srcId="{113B7BBB-D733-4D53-A45E-0DCBA7DC6A78}" destId="{D5A0320E-3CC8-4070-9480-883619D204C3}" srcOrd="6" destOrd="0" presId="urn:microsoft.com/office/officeart/2005/8/layout/default"/>
    <dgm:cxn modelId="{8C7DD59B-D2BA-452D-915D-3675F622703C}" type="presParOf" srcId="{113B7BBB-D733-4D53-A45E-0DCBA7DC6A78}" destId="{0363B16D-0669-457E-AB2F-0F5AAF239563}" srcOrd="7" destOrd="0" presId="urn:microsoft.com/office/officeart/2005/8/layout/default"/>
    <dgm:cxn modelId="{969E0757-A989-4FCC-A14A-82DEFECD2C20}" type="presParOf" srcId="{113B7BBB-D733-4D53-A45E-0DCBA7DC6A78}" destId="{342ED3C5-7EEF-43B3-A6FE-902F6009F2D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963A73-50E3-42EA-9EA8-89FA00880DD3}" type="doc">
      <dgm:prSet loTypeId="urn:microsoft.com/office/officeart/2005/8/layout/architecture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ZA"/>
        </a:p>
      </dgm:t>
    </dgm:pt>
    <dgm:pt modelId="{10DD918C-40D8-4B74-8553-1B13795BA1EA}">
      <dgm:prSet phldrT="[Text]" custT="1"/>
      <dgm:spPr/>
      <dgm:t>
        <a:bodyPr/>
        <a:lstStyle/>
        <a:p>
          <a:r>
            <a:rPr lang="en-ZA" sz="1800" dirty="0">
              <a:solidFill>
                <a:schemeClr val="tx1"/>
              </a:solidFill>
              <a:latin typeface="Cousine" panose="020B0604020202020204" charset="0"/>
              <a:cs typeface="Cousine" panose="020B0604020202020204" charset="0"/>
            </a:rPr>
            <a:t>Data layer – </a:t>
          </a:r>
          <a:r>
            <a:rPr kumimoji="0" lang="en-US" sz="1400" b="0" i="0" u="none" strike="noStrike" cap="none" spc="0" normalizeH="0" baseline="0" noProof="0" dirty="0">
              <a:ln/>
              <a:solidFill>
                <a:schemeClr val="tx1"/>
              </a:solidFill>
              <a:effectLst/>
              <a:uLnTx/>
              <a:uFillTx/>
              <a:latin typeface="Cousine" panose="020B0604020202020204" charset="0"/>
              <a:ea typeface="+mn-ea"/>
              <a:cs typeface="Cousine" panose="020B0604020202020204" charset="0"/>
            </a:rPr>
            <a:t>MySQL, SQL Server, Oracle, MongoDB</a:t>
          </a:r>
          <a:endParaRPr lang="en-ZA" sz="1400" dirty="0">
            <a:solidFill>
              <a:schemeClr val="tx1"/>
            </a:solidFill>
            <a:latin typeface="Cousine" panose="020B0604020202020204" charset="0"/>
            <a:cs typeface="Cousine" panose="020B0604020202020204" charset="0"/>
          </a:endParaRPr>
        </a:p>
      </dgm:t>
    </dgm:pt>
    <dgm:pt modelId="{E7F09467-7ADD-4C7A-B68C-4905E01F626C}" type="parTrans" cxnId="{106343AC-9A1E-4C40-AD5F-C52834566A75}">
      <dgm:prSet/>
      <dgm:spPr/>
      <dgm:t>
        <a:bodyPr/>
        <a:lstStyle/>
        <a:p>
          <a:endParaRPr lang="en-ZA"/>
        </a:p>
      </dgm:t>
    </dgm:pt>
    <dgm:pt modelId="{69F8689D-0AEB-41C5-A0AE-D528D52E1D49}" type="sibTrans" cxnId="{106343AC-9A1E-4C40-AD5F-C52834566A75}">
      <dgm:prSet/>
      <dgm:spPr/>
      <dgm:t>
        <a:bodyPr/>
        <a:lstStyle/>
        <a:p>
          <a:endParaRPr lang="en-ZA"/>
        </a:p>
      </dgm:t>
    </dgm:pt>
    <dgm:pt modelId="{59F1B85B-D2F4-4467-B991-78BF5F09EE19}">
      <dgm:prSet phldrT="[Text]" custT="1"/>
      <dgm:spPr/>
      <dgm:t>
        <a:bodyPr/>
        <a:lstStyle/>
        <a:p>
          <a:r>
            <a:rPr lang="en-ZA" sz="1800">
              <a:solidFill>
                <a:schemeClr val="tx1"/>
              </a:solidFill>
              <a:latin typeface="Cousine" panose="020B0604020202020204" charset="0"/>
              <a:cs typeface="Cousine" panose="020B0604020202020204" charset="0"/>
            </a:rPr>
            <a:t>Application layer – </a:t>
          </a:r>
          <a:r>
            <a:rPr kumimoji="0" lang="en-US" sz="1400" b="0" i="0" u="none" strike="noStrike" cap="none" spc="0" normalizeH="0" baseline="0" noProof="0">
              <a:ln/>
              <a:solidFill>
                <a:schemeClr val="tx1"/>
              </a:solidFill>
              <a:effectLst/>
              <a:uLnTx/>
              <a:uFillTx/>
              <a:latin typeface="Cousine" panose="020B0604020202020204" charset="0"/>
              <a:ea typeface="+mn-ea"/>
              <a:cs typeface="Cousine" panose="020B0604020202020204" charset="0"/>
            </a:rPr>
            <a:t>Java, C#, Python, C++, JavaScript</a:t>
          </a:r>
          <a:endParaRPr lang="en-ZA" sz="1400" dirty="0">
            <a:solidFill>
              <a:schemeClr val="tx1"/>
            </a:solidFill>
            <a:latin typeface="Cousine" panose="020B0604020202020204" charset="0"/>
            <a:cs typeface="Cousine" panose="020B0604020202020204" charset="0"/>
          </a:endParaRPr>
        </a:p>
      </dgm:t>
    </dgm:pt>
    <dgm:pt modelId="{C7211B49-16DC-4FC3-9BC4-BF54EE2492F4}" type="parTrans" cxnId="{77F7E52E-2195-4738-BF10-6FEC9939BA23}">
      <dgm:prSet/>
      <dgm:spPr/>
      <dgm:t>
        <a:bodyPr/>
        <a:lstStyle/>
        <a:p>
          <a:endParaRPr lang="en-ZA"/>
        </a:p>
      </dgm:t>
    </dgm:pt>
    <dgm:pt modelId="{66B5A356-FB31-45DB-8034-408E6B0E398E}" type="sibTrans" cxnId="{77F7E52E-2195-4738-BF10-6FEC9939BA23}">
      <dgm:prSet/>
      <dgm:spPr/>
      <dgm:t>
        <a:bodyPr/>
        <a:lstStyle/>
        <a:p>
          <a:endParaRPr lang="en-ZA"/>
        </a:p>
      </dgm:t>
    </dgm:pt>
    <dgm:pt modelId="{0A119161-7749-4835-9D1C-F929C029DCBA}">
      <dgm:prSet phldrT="[Text]" custT="1"/>
      <dgm:spPr/>
      <dgm:t>
        <a:bodyPr/>
        <a:lstStyle/>
        <a:p>
          <a:r>
            <a:rPr lang="en-ZA" sz="1800" dirty="0">
              <a:solidFill>
                <a:schemeClr val="tx1"/>
              </a:solidFill>
              <a:latin typeface="Cousine" panose="020B0604020202020204" charset="0"/>
              <a:cs typeface="Cousine" panose="020B0604020202020204" charset="0"/>
            </a:rPr>
            <a:t>Presentation layer –</a:t>
          </a:r>
          <a:r>
            <a:rPr lang="en-ZA" sz="1400" dirty="0">
              <a:solidFill>
                <a:schemeClr val="tx1"/>
              </a:solidFill>
              <a:latin typeface="Cousine" panose="020B0604020202020204" charset="0"/>
              <a:cs typeface="Cousine" panose="020B0604020202020204" charset="0"/>
            </a:rPr>
            <a:t> </a:t>
          </a:r>
          <a:r>
            <a:rPr kumimoji="0" lang="en-US" sz="1400" b="0" i="0" u="none" strike="noStrike" cap="none" spc="0" normalizeH="0" baseline="0" noProof="0" dirty="0">
              <a:ln/>
              <a:solidFill>
                <a:schemeClr val="tx1"/>
              </a:solidFill>
              <a:effectLst/>
              <a:uLnTx/>
              <a:uFillTx/>
              <a:latin typeface="Cousine" panose="020B0604020202020204" charset="0"/>
              <a:ea typeface="+mn-ea"/>
              <a:cs typeface="Cousine" panose="020B0604020202020204" charset="0"/>
            </a:rPr>
            <a:t>HTML, JavaScript, CSS</a:t>
          </a:r>
          <a:endParaRPr lang="en-ZA" sz="1400" dirty="0">
            <a:solidFill>
              <a:schemeClr val="tx1"/>
            </a:solidFill>
            <a:latin typeface="Cousine" panose="020B0604020202020204" charset="0"/>
            <a:cs typeface="Cousine" panose="020B0604020202020204" charset="0"/>
          </a:endParaRPr>
        </a:p>
      </dgm:t>
    </dgm:pt>
    <dgm:pt modelId="{F2D9B471-642F-4D35-8737-87B2CE32D2D8}" type="parTrans" cxnId="{1D442748-F3EC-41EC-A4D3-0471C7B2E19C}">
      <dgm:prSet/>
      <dgm:spPr/>
      <dgm:t>
        <a:bodyPr/>
        <a:lstStyle/>
        <a:p>
          <a:endParaRPr lang="en-ZA"/>
        </a:p>
      </dgm:t>
    </dgm:pt>
    <dgm:pt modelId="{C8983180-67E6-401B-BEAF-9CC6E2FF694B}" type="sibTrans" cxnId="{1D442748-F3EC-41EC-A4D3-0471C7B2E19C}">
      <dgm:prSet/>
      <dgm:spPr/>
      <dgm:t>
        <a:bodyPr/>
        <a:lstStyle/>
        <a:p>
          <a:endParaRPr lang="en-ZA"/>
        </a:p>
      </dgm:t>
    </dgm:pt>
    <dgm:pt modelId="{4836AEA5-D596-4AC0-91F7-0DAC48BAE37C}" type="pres">
      <dgm:prSet presAssocID="{85963A73-50E3-42EA-9EA8-89FA00880DD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A074378-DC15-4E9F-B632-78C7E808FF27}" type="pres">
      <dgm:prSet presAssocID="{10DD918C-40D8-4B74-8553-1B13795BA1EA}" presName="vertOne" presStyleCnt="0"/>
      <dgm:spPr/>
    </dgm:pt>
    <dgm:pt modelId="{BB76F2DD-CCD4-4093-A161-E31B859EBD9E}" type="pres">
      <dgm:prSet presAssocID="{10DD918C-40D8-4B74-8553-1B13795BA1EA}" presName="txOne" presStyleLbl="node0" presStyleIdx="0" presStyleCnt="1" custLinFactY="35693" custLinFactNeighborX="4322" custLinFactNeighborY="100000">
        <dgm:presLayoutVars>
          <dgm:chPref val="3"/>
        </dgm:presLayoutVars>
      </dgm:prSet>
      <dgm:spPr/>
    </dgm:pt>
    <dgm:pt modelId="{DD00E95F-E671-43DE-89C2-51DD34BF0E04}" type="pres">
      <dgm:prSet presAssocID="{10DD918C-40D8-4B74-8553-1B13795BA1EA}" presName="parTransOne" presStyleCnt="0"/>
      <dgm:spPr/>
    </dgm:pt>
    <dgm:pt modelId="{C2D36909-315A-43B6-8A54-1DA1F8BEF77A}" type="pres">
      <dgm:prSet presAssocID="{10DD918C-40D8-4B74-8553-1B13795BA1EA}" presName="horzOne" presStyleCnt="0"/>
      <dgm:spPr/>
    </dgm:pt>
    <dgm:pt modelId="{6B8A7748-04C4-41F5-BA57-72CC1ECBC48E}" type="pres">
      <dgm:prSet presAssocID="{59F1B85B-D2F4-4467-B991-78BF5F09EE19}" presName="vertTwo" presStyleCnt="0"/>
      <dgm:spPr/>
    </dgm:pt>
    <dgm:pt modelId="{DD8B3080-2334-4EB7-8DF8-F746861F1ED4}" type="pres">
      <dgm:prSet presAssocID="{59F1B85B-D2F4-4467-B991-78BF5F09EE19}" presName="txTwo" presStyleLbl="node2" presStyleIdx="0" presStyleCnt="1">
        <dgm:presLayoutVars>
          <dgm:chPref val="3"/>
        </dgm:presLayoutVars>
      </dgm:prSet>
      <dgm:spPr/>
    </dgm:pt>
    <dgm:pt modelId="{8F211B49-CB5F-4F03-A76A-526D2D78E51E}" type="pres">
      <dgm:prSet presAssocID="{59F1B85B-D2F4-4467-B991-78BF5F09EE19}" presName="parTransTwo" presStyleCnt="0"/>
      <dgm:spPr/>
    </dgm:pt>
    <dgm:pt modelId="{8C28388E-37B0-464F-9FCC-2D7C15772F5A}" type="pres">
      <dgm:prSet presAssocID="{59F1B85B-D2F4-4467-B991-78BF5F09EE19}" presName="horzTwo" presStyleCnt="0"/>
      <dgm:spPr/>
    </dgm:pt>
    <dgm:pt modelId="{E20B8ACC-0C73-4D49-B8D2-72EC15F06B69}" type="pres">
      <dgm:prSet presAssocID="{0A119161-7749-4835-9D1C-F929C029DCBA}" presName="vertThree" presStyleCnt="0"/>
      <dgm:spPr/>
    </dgm:pt>
    <dgm:pt modelId="{FD270F0D-937F-4199-ABAD-31B4C9204BDF}" type="pres">
      <dgm:prSet presAssocID="{0A119161-7749-4835-9D1C-F929C029DCBA}" presName="txThree" presStyleLbl="node3" presStyleIdx="0" presStyleCnt="1" custLinFactNeighborX="0" custLinFactNeighborY="-18533">
        <dgm:presLayoutVars>
          <dgm:chPref val="3"/>
        </dgm:presLayoutVars>
      </dgm:prSet>
      <dgm:spPr/>
    </dgm:pt>
    <dgm:pt modelId="{21535752-0371-415A-B2A6-5425FF902D87}" type="pres">
      <dgm:prSet presAssocID="{0A119161-7749-4835-9D1C-F929C029DCBA}" presName="horzThree" presStyleCnt="0"/>
      <dgm:spPr/>
    </dgm:pt>
  </dgm:ptLst>
  <dgm:cxnLst>
    <dgm:cxn modelId="{77F7E52E-2195-4738-BF10-6FEC9939BA23}" srcId="{10DD918C-40D8-4B74-8553-1B13795BA1EA}" destId="{59F1B85B-D2F4-4467-B991-78BF5F09EE19}" srcOrd="0" destOrd="0" parTransId="{C7211B49-16DC-4FC3-9BC4-BF54EE2492F4}" sibTransId="{66B5A356-FB31-45DB-8034-408E6B0E398E}"/>
    <dgm:cxn modelId="{BA143565-4B5B-492E-AE79-920A7477FA58}" type="presOf" srcId="{85963A73-50E3-42EA-9EA8-89FA00880DD3}" destId="{4836AEA5-D596-4AC0-91F7-0DAC48BAE37C}" srcOrd="0" destOrd="0" presId="urn:microsoft.com/office/officeart/2005/8/layout/architecture"/>
    <dgm:cxn modelId="{1D442748-F3EC-41EC-A4D3-0471C7B2E19C}" srcId="{59F1B85B-D2F4-4467-B991-78BF5F09EE19}" destId="{0A119161-7749-4835-9D1C-F929C029DCBA}" srcOrd="0" destOrd="0" parTransId="{F2D9B471-642F-4D35-8737-87B2CE32D2D8}" sibTransId="{C8983180-67E6-401B-BEAF-9CC6E2FF694B}"/>
    <dgm:cxn modelId="{EA335599-2F20-4FE9-AC22-A6DD8DB4307C}" type="presOf" srcId="{59F1B85B-D2F4-4467-B991-78BF5F09EE19}" destId="{DD8B3080-2334-4EB7-8DF8-F746861F1ED4}" srcOrd="0" destOrd="0" presId="urn:microsoft.com/office/officeart/2005/8/layout/architecture"/>
    <dgm:cxn modelId="{106343AC-9A1E-4C40-AD5F-C52834566A75}" srcId="{85963A73-50E3-42EA-9EA8-89FA00880DD3}" destId="{10DD918C-40D8-4B74-8553-1B13795BA1EA}" srcOrd="0" destOrd="0" parTransId="{E7F09467-7ADD-4C7A-B68C-4905E01F626C}" sibTransId="{69F8689D-0AEB-41C5-A0AE-D528D52E1D49}"/>
    <dgm:cxn modelId="{51F525BA-477B-45B1-811D-75789C752231}" type="presOf" srcId="{0A119161-7749-4835-9D1C-F929C029DCBA}" destId="{FD270F0D-937F-4199-ABAD-31B4C9204BDF}" srcOrd="0" destOrd="0" presId="urn:microsoft.com/office/officeart/2005/8/layout/architecture"/>
    <dgm:cxn modelId="{3D9B0EE5-9EDF-4F7A-9CFC-033FE3162B0A}" type="presOf" srcId="{10DD918C-40D8-4B74-8553-1B13795BA1EA}" destId="{BB76F2DD-CCD4-4093-A161-E31B859EBD9E}" srcOrd="0" destOrd="0" presId="urn:microsoft.com/office/officeart/2005/8/layout/architecture"/>
    <dgm:cxn modelId="{7A9E3C6A-399D-4BF6-B32B-D1878373CD21}" type="presParOf" srcId="{4836AEA5-D596-4AC0-91F7-0DAC48BAE37C}" destId="{CA074378-DC15-4E9F-B632-78C7E808FF27}" srcOrd="0" destOrd="0" presId="urn:microsoft.com/office/officeart/2005/8/layout/architecture"/>
    <dgm:cxn modelId="{0ABCF720-FCD5-480F-8069-5A8BE0B2AB3E}" type="presParOf" srcId="{CA074378-DC15-4E9F-B632-78C7E808FF27}" destId="{BB76F2DD-CCD4-4093-A161-E31B859EBD9E}" srcOrd="0" destOrd="0" presId="urn:microsoft.com/office/officeart/2005/8/layout/architecture"/>
    <dgm:cxn modelId="{745FAFD6-7D95-41DB-A2C0-D433994DA54A}" type="presParOf" srcId="{CA074378-DC15-4E9F-B632-78C7E808FF27}" destId="{DD00E95F-E671-43DE-89C2-51DD34BF0E04}" srcOrd="1" destOrd="0" presId="urn:microsoft.com/office/officeart/2005/8/layout/architecture"/>
    <dgm:cxn modelId="{5B88EB35-F29D-4DA4-B460-2BCA158097F6}" type="presParOf" srcId="{CA074378-DC15-4E9F-B632-78C7E808FF27}" destId="{C2D36909-315A-43B6-8A54-1DA1F8BEF77A}" srcOrd="2" destOrd="0" presId="urn:microsoft.com/office/officeart/2005/8/layout/architecture"/>
    <dgm:cxn modelId="{B3E093AD-DB72-423B-96E2-32D13CA3125B}" type="presParOf" srcId="{C2D36909-315A-43B6-8A54-1DA1F8BEF77A}" destId="{6B8A7748-04C4-41F5-BA57-72CC1ECBC48E}" srcOrd="0" destOrd="0" presId="urn:microsoft.com/office/officeart/2005/8/layout/architecture"/>
    <dgm:cxn modelId="{1DF1E137-2DFE-4854-9ED2-6A7CDB00CBD7}" type="presParOf" srcId="{6B8A7748-04C4-41F5-BA57-72CC1ECBC48E}" destId="{DD8B3080-2334-4EB7-8DF8-F746861F1ED4}" srcOrd="0" destOrd="0" presId="urn:microsoft.com/office/officeart/2005/8/layout/architecture"/>
    <dgm:cxn modelId="{886486F1-63C8-4155-8BDB-B300B41BDA34}" type="presParOf" srcId="{6B8A7748-04C4-41F5-BA57-72CC1ECBC48E}" destId="{8F211B49-CB5F-4F03-A76A-526D2D78E51E}" srcOrd="1" destOrd="0" presId="urn:microsoft.com/office/officeart/2005/8/layout/architecture"/>
    <dgm:cxn modelId="{E62FA56E-6933-417C-AE48-A9DCB50FA6AA}" type="presParOf" srcId="{6B8A7748-04C4-41F5-BA57-72CC1ECBC48E}" destId="{8C28388E-37B0-464F-9FCC-2D7C15772F5A}" srcOrd="2" destOrd="0" presId="urn:microsoft.com/office/officeart/2005/8/layout/architecture"/>
    <dgm:cxn modelId="{6AE424F0-70F7-49A8-A5D2-67A840DB1DE4}" type="presParOf" srcId="{8C28388E-37B0-464F-9FCC-2D7C15772F5A}" destId="{E20B8ACC-0C73-4D49-B8D2-72EC15F06B69}" srcOrd="0" destOrd="0" presId="urn:microsoft.com/office/officeart/2005/8/layout/architecture"/>
    <dgm:cxn modelId="{849F7912-24A4-4000-AC00-F46EE83C03E4}" type="presParOf" srcId="{E20B8ACC-0C73-4D49-B8D2-72EC15F06B69}" destId="{FD270F0D-937F-4199-ABAD-31B4C9204BDF}" srcOrd="0" destOrd="0" presId="urn:microsoft.com/office/officeart/2005/8/layout/architecture"/>
    <dgm:cxn modelId="{8FB767FC-6109-44DB-A5A2-E62C988B0CCA}" type="presParOf" srcId="{E20B8ACC-0C73-4D49-B8D2-72EC15F06B69}" destId="{21535752-0371-415A-B2A6-5425FF902D87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06D191-B6BE-4FBA-925D-23D5F6118D87}">
      <dsp:nvSpPr>
        <dsp:cNvPr id="0" name=""/>
        <dsp:cNvSpPr/>
      </dsp:nvSpPr>
      <dsp:spPr>
        <a:xfrm>
          <a:off x="4431" y="207351"/>
          <a:ext cx="8154267" cy="481506"/>
        </a:xfrm>
        <a:prstGeom prst="rect">
          <a:avLst/>
        </a:prstGeom>
        <a:solidFill>
          <a:srgbClr val="0070C0">
            <a:alpha val="65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Cousine" panose="020B0604020202020204" charset="0"/>
              <a:ea typeface="+mn-ea"/>
              <a:cs typeface="Cousine" panose="020B0604020202020204" charset="0"/>
            </a:rPr>
            <a:t>English - Show user a message of “Hello World!”</a:t>
          </a:r>
          <a:endParaRPr lang="en-ZA" sz="1400" kern="1200" dirty="0">
            <a:solidFill>
              <a:schemeClr val="tx1"/>
            </a:solidFill>
            <a:latin typeface="Cousine" panose="020B0604020202020204" charset="0"/>
            <a:ea typeface="+mn-ea"/>
            <a:cs typeface="Cousine" panose="020B0604020202020204" charset="0"/>
          </a:endParaRPr>
        </a:p>
      </dsp:txBody>
      <dsp:txXfrm>
        <a:off x="4431" y="207351"/>
        <a:ext cx="8154267" cy="481506"/>
      </dsp:txXfrm>
    </dsp:sp>
    <dsp:sp modelId="{3E28D2F9-3369-4F60-A3CA-4151BAB85834}">
      <dsp:nvSpPr>
        <dsp:cNvPr id="0" name=""/>
        <dsp:cNvSpPr/>
      </dsp:nvSpPr>
      <dsp:spPr>
        <a:xfrm>
          <a:off x="7117" y="872209"/>
          <a:ext cx="4047119" cy="481506"/>
        </a:xfrm>
        <a:prstGeom prst="rect">
          <a:avLst/>
        </a:prstGeom>
        <a:solidFill>
          <a:srgbClr val="00B0F0">
            <a:alpha val="65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Cousine" panose="020B0604020202020204" charset="0"/>
              <a:ea typeface="+mn-ea"/>
              <a:cs typeface="Cousine" panose="020B0604020202020204" charset="0"/>
            </a:rPr>
            <a:t>C# - </a:t>
          </a:r>
          <a:r>
            <a:rPr kumimoji="0" lang="en-US" sz="1400" b="0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sine" panose="020B0604020202020204" charset="0"/>
              <a:cs typeface="Cousine" panose="020B0604020202020204" charset="0"/>
            </a:rPr>
            <a:t>Console.WriteLine</a:t>
          </a:r>
          <a:r>
            <a: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sine" panose="020B0604020202020204" charset="0"/>
              <a:cs typeface="Cousine" panose="020B0604020202020204" charset="0"/>
            </a:rPr>
            <a:t>(“Hello World”)</a:t>
          </a:r>
          <a:endParaRPr lang="en-ZA" sz="1400" kern="1200" dirty="0">
            <a:solidFill>
              <a:schemeClr val="tx1"/>
            </a:solidFill>
            <a:latin typeface="Cousine" panose="020B0604020202020204" charset="0"/>
            <a:ea typeface="+mn-ea"/>
            <a:cs typeface="Cousine" panose="020B0604020202020204" charset="0"/>
          </a:endParaRPr>
        </a:p>
      </dsp:txBody>
      <dsp:txXfrm>
        <a:off x="7117" y="872209"/>
        <a:ext cx="4047119" cy="481506"/>
      </dsp:txXfrm>
    </dsp:sp>
    <dsp:sp modelId="{E61369AD-CD9D-449D-BAD9-A6F3AC8CB88D}">
      <dsp:nvSpPr>
        <dsp:cNvPr id="0" name=""/>
        <dsp:cNvSpPr/>
      </dsp:nvSpPr>
      <dsp:spPr>
        <a:xfrm>
          <a:off x="4237588" y="872209"/>
          <a:ext cx="3918424" cy="481506"/>
        </a:xfrm>
        <a:prstGeom prst="rect">
          <a:avLst/>
        </a:prstGeom>
        <a:solidFill>
          <a:srgbClr val="00B0F0">
            <a:alpha val="65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Cousine" panose="020B0604020202020204" charset="0"/>
              <a:ea typeface="+mn-ea"/>
              <a:cs typeface="Cousine" panose="020B0604020202020204" charset="0"/>
            </a:rPr>
            <a:t>Python - print(“Hello World!”)</a:t>
          </a:r>
          <a:endParaRPr lang="en-ZA" sz="1400" kern="1200" dirty="0">
            <a:solidFill>
              <a:schemeClr val="tx1"/>
            </a:solidFill>
            <a:latin typeface="Cousine" panose="020B0604020202020204" charset="0"/>
            <a:ea typeface="+mn-ea"/>
            <a:cs typeface="Cousine" panose="020B0604020202020204" charset="0"/>
          </a:endParaRPr>
        </a:p>
      </dsp:txBody>
      <dsp:txXfrm>
        <a:off x="4237588" y="872209"/>
        <a:ext cx="3918424" cy="481506"/>
      </dsp:txXfrm>
    </dsp:sp>
    <dsp:sp modelId="{D5A0320E-3CC8-4070-9480-883619D204C3}">
      <dsp:nvSpPr>
        <dsp:cNvPr id="0" name=""/>
        <dsp:cNvSpPr/>
      </dsp:nvSpPr>
      <dsp:spPr>
        <a:xfrm>
          <a:off x="20685" y="1537068"/>
          <a:ext cx="8121759" cy="680791"/>
        </a:xfrm>
        <a:prstGeom prst="rect">
          <a:avLst/>
        </a:prstGeom>
        <a:solidFill>
          <a:srgbClr val="FFC000">
            <a:alpha val="65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Cousine" panose="020B0604020202020204" charset="0"/>
              <a:ea typeface="+mn-ea"/>
              <a:cs typeface="Cousine" panose="020B0604020202020204" charset="0"/>
            </a:rPr>
            <a:t>Compiler  (</a:t>
          </a:r>
          <a:r>
            <a:rPr lang="en-US" sz="1400" b="0" i="0" kern="1200" dirty="0">
              <a:solidFill>
                <a:schemeClr val="tx1"/>
              </a:solidFill>
              <a:latin typeface="Cousine" panose="020B0604020202020204" charset="0"/>
              <a:cs typeface="Cousine" panose="020B0604020202020204" charset="0"/>
            </a:rPr>
            <a:t>translates source code from a high-level language to lower level)</a:t>
          </a:r>
          <a:endParaRPr lang="en-ZA" sz="1400" kern="1200" dirty="0">
            <a:solidFill>
              <a:schemeClr val="tx1"/>
            </a:solidFill>
            <a:latin typeface="Cousine" panose="020B0604020202020204" charset="0"/>
            <a:ea typeface="+mn-ea"/>
            <a:cs typeface="Cousine" panose="020B0604020202020204" charset="0"/>
          </a:endParaRPr>
        </a:p>
      </dsp:txBody>
      <dsp:txXfrm>
        <a:off x="20685" y="1537068"/>
        <a:ext cx="8121759" cy="680791"/>
      </dsp:txXfrm>
    </dsp:sp>
    <dsp:sp modelId="{342ED3C5-7EEF-43B3-A6FE-902F6009F2DF}">
      <dsp:nvSpPr>
        <dsp:cNvPr id="0" name=""/>
        <dsp:cNvSpPr/>
      </dsp:nvSpPr>
      <dsp:spPr>
        <a:xfrm>
          <a:off x="34281" y="2346371"/>
          <a:ext cx="8127791" cy="674851"/>
        </a:xfrm>
        <a:prstGeom prst="rect">
          <a:avLst/>
        </a:prstGeom>
        <a:solidFill>
          <a:srgbClr val="00B050">
            <a:alpha val="65000"/>
          </a:srgb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 dirty="0">
              <a:solidFill>
                <a:schemeClr val="tx1"/>
              </a:solidFill>
              <a:latin typeface="Cousine" panose="020B0604020202020204" charset="0"/>
              <a:ea typeface="+mn-ea"/>
              <a:cs typeface="Cousine" panose="020B0604020202020204" charset="0"/>
            </a:rPr>
            <a:t>01001000 01100101 01101100 01101100 01101111 00100000 01010111 01101111 01110010 01101100 01100100 00100001</a:t>
          </a:r>
        </a:p>
      </dsp:txBody>
      <dsp:txXfrm>
        <a:off x="34281" y="2346371"/>
        <a:ext cx="8127791" cy="6748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76F2DD-CCD4-4093-A161-E31B859EBD9E}">
      <dsp:nvSpPr>
        <dsp:cNvPr id="0" name=""/>
        <dsp:cNvSpPr/>
      </dsp:nvSpPr>
      <dsp:spPr>
        <a:xfrm>
          <a:off x="5399" y="2544791"/>
          <a:ext cx="5524030" cy="11725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kern="1200" dirty="0">
              <a:solidFill>
                <a:schemeClr val="tx1"/>
              </a:solidFill>
              <a:latin typeface="Cousine" panose="020B0604020202020204" charset="0"/>
              <a:cs typeface="Cousine" panose="020B0604020202020204" charset="0"/>
            </a:rPr>
            <a:t>Data layer – </a:t>
          </a:r>
          <a:r>
            <a:rPr kumimoji="0" lang="en-US" sz="1400" b="0" i="0" u="none" strike="noStrike" kern="1200" cap="none" spc="0" normalizeH="0" baseline="0" noProof="0" dirty="0">
              <a:ln/>
              <a:solidFill>
                <a:schemeClr val="tx1"/>
              </a:solidFill>
              <a:effectLst/>
              <a:uLnTx/>
              <a:uFillTx/>
              <a:latin typeface="Cousine" panose="020B0604020202020204" charset="0"/>
              <a:ea typeface="+mn-ea"/>
              <a:cs typeface="Cousine" panose="020B0604020202020204" charset="0"/>
            </a:rPr>
            <a:t>MySQL, SQL Server, Oracle, MongoDB</a:t>
          </a:r>
          <a:endParaRPr lang="en-ZA" sz="1400" kern="1200" dirty="0">
            <a:solidFill>
              <a:schemeClr val="tx1"/>
            </a:solidFill>
            <a:latin typeface="Cousine" panose="020B0604020202020204" charset="0"/>
            <a:cs typeface="Cousine" panose="020B0604020202020204" charset="0"/>
          </a:endParaRPr>
        </a:p>
      </dsp:txBody>
      <dsp:txXfrm>
        <a:off x="39742" y="2579134"/>
        <a:ext cx="5455344" cy="1103878"/>
      </dsp:txXfrm>
    </dsp:sp>
    <dsp:sp modelId="{DD8B3080-2334-4EB7-8DF8-F746861F1ED4}">
      <dsp:nvSpPr>
        <dsp:cNvPr id="0" name=""/>
        <dsp:cNvSpPr/>
      </dsp:nvSpPr>
      <dsp:spPr>
        <a:xfrm>
          <a:off x="2699" y="1272395"/>
          <a:ext cx="5524030" cy="11725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kern="1200">
              <a:solidFill>
                <a:schemeClr val="tx1"/>
              </a:solidFill>
              <a:latin typeface="Cousine" panose="020B0604020202020204" charset="0"/>
              <a:cs typeface="Cousine" panose="020B0604020202020204" charset="0"/>
            </a:rPr>
            <a:t>Application layer – </a:t>
          </a:r>
          <a:r>
            <a:rPr kumimoji="0" lang="en-US" sz="1400" b="0" i="0" u="none" strike="noStrike" kern="1200" cap="none" spc="0" normalizeH="0" baseline="0" noProof="0">
              <a:ln/>
              <a:solidFill>
                <a:schemeClr val="tx1"/>
              </a:solidFill>
              <a:effectLst/>
              <a:uLnTx/>
              <a:uFillTx/>
              <a:latin typeface="Cousine" panose="020B0604020202020204" charset="0"/>
              <a:ea typeface="+mn-ea"/>
              <a:cs typeface="Cousine" panose="020B0604020202020204" charset="0"/>
            </a:rPr>
            <a:t>Java, C#, Python, C++, JavaScript</a:t>
          </a:r>
          <a:endParaRPr lang="en-ZA" sz="1400" kern="1200" dirty="0">
            <a:solidFill>
              <a:schemeClr val="tx1"/>
            </a:solidFill>
            <a:latin typeface="Cousine" panose="020B0604020202020204" charset="0"/>
            <a:cs typeface="Cousine" panose="020B0604020202020204" charset="0"/>
          </a:endParaRPr>
        </a:p>
      </dsp:txBody>
      <dsp:txXfrm>
        <a:off x="37042" y="1306738"/>
        <a:ext cx="5455344" cy="1103878"/>
      </dsp:txXfrm>
    </dsp:sp>
    <dsp:sp modelId="{FD270F0D-937F-4199-ABAD-31B4C9204BDF}">
      <dsp:nvSpPr>
        <dsp:cNvPr id="0" name=""/>
        <dsp:cNvSpPr/>
      </dsp:nvSpPr>
      <dsp:spPr>
        <a:xfrm>
          <a:off x="2699" y="0"/>
          <a:ext cx="5524030" cy="117256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kern="1200" dirty="0">
              <a:solidFill>
                <a:schemeClr val="tx1"/>
              </a:solidFill>
              <a:latin typeface="Cousine" panose="020B0604020202020204" charset="0"/>
              <a:cs typeface="Cousine" panose="020B0604020202020204" charset="0"/>
            </a:rPr>
            <a:t>Presentation layer –</a:t>
          </a:r>
          <a:r>
            <a:rPr lang="en-ZA" sz="1400" kern="1200" dirty="0">
              <a:solidFill>
                <a:schemeClr val="tx1"/>
              </a:solidFill>
              <a:latin typeface="Cousine" panose="020B0604020202020204" charset="0"/>
              <a:cs typeface="Cousine" panose="020B0604020202020204" charset="0"/>
            </a:rPr>
            <a:t> </a:t>
          </a:r>
          <a:r>
            <a:rPr kumimoji="0" lang="en-US" sz="1400" b="0" i="0" u="none" strike="noStrike" kern="1200" cap="none" spc="0" normalizeH="0" baseline="0" noProof="0" dirty="0">
              <a:ln/>
              <a:solidFill>
                <a:schemeClr val="tx1"/>
              </a:solidFill>
              <a:effectLst/>
              <a:uLnTx/>
              <a:uFillTx/>
              <a:latin typeface="Cousine" panose="020B0604020202020204" charset="0"/>
              <a:ea typeface="+mn-ea"/>
              <a:cs typeface="Cousine" panose="020B0604020202020204" charset="0"/>
            </a:rPr>
            <a:t>HTML, JavaScript, CSS</a:t>
          </a:r>
          <a:endParaRPr lang="en-ZA" sz="1400" kern="1200" dirty="0">
            <a:solidFill>
              <a:schemeClr val="tx1"/>
            </a:solidFill>
            <a:latin typeface="Cousine" panose="020B0604020202020204" charset="0"/>
            <a:cs typeface="Cousine" panose="020B0604020202020204" charset="0"/>
          </a:endParaRPr>
        </a:p>
      </dsp:txBody>
      <dsp:txXfrm>
        <a:off x="37042" y="34343"/>
        <a:ext cx="5455344" cy="1103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ZA" dirty="0"/>
              <a:t>Leantha: (20 minutes)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ZA" dirty="0"/>
              <a:t>Front-end: Client/User side interface (What the user sees, touches and experiences)</a:t>
            </a:r>
            <a:br>
              <a:rPr lang="en-ZA" dirty="0"/>
            </a:br>
            <a:r>
              <a:rPr lang="en-ZA" dirty="0"/>
              <a:t>Back-end: Server side interface (How everything works). Does not come into direct contact with the user but does communicate to the frontend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ZA" dirty="0"/>
              <a:t>Full stack developer is someone who is proficient in both front-end and back-end development.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ZA" dirty="0"/>
              <a:t>Language: Is the syntax. Grammar and semantics of how </a:t>
            </a:r>
            <a:r>
              <a:rPr lang="en-ZA" dirty="0" err="1"/>
              <a:t>yout</a:t>
            </a:r>
            <a:r>
              <a:rPr lang="en-ZA" dirty="0"/>
              <a:t> talk to/instruct your program to work (e.g. Python, C#)</a:t>
            </a:r>
            <a:br>
              <a:rPr lang="en-ZA" dirty="0"/>
            </a:br>
            <a:r>
              <a:rPr lang="en-ZA" dirty="0"/>
              <a:t>Framework: Cohesive set of library code that works to simplify the programming of any given language (e.g. Angular, Bootstrap)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ZA" dirty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40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through example</a:t>
            </a:r>
          </a:p>
          <a:p>
            <a:r>
              <a:rPr lang="en-US" dirty="0"/>
              <a:t>Function: Inputs change to desired outputs through a reusable process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16573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Exercise:</a:t>
            </a:r>
            <a:br>
              <a:rPr lang="en-US" dirty="0"/>
            </a:br>
            <a:r>
              <a:rPr lang="en-US" dirty="0"/>
              <a:t>What are some common characteristics of birds that you can think of?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dirty="0"/>
              <a:t>Remember A class is a template, with guidelines of characteristics and objects take that template and full out those characteristics</a:t>
            </a:r>
            <a:br>
              <a:rPr lang="en-US" dirty="0"/>
            </a:br>
            <a:r>
              <a:rPr lang="en-US" dirty="0"/>
              <a:t>An example is downloading a blank CV of the internet. This is your class/template with all the fields required to make up a CV. Once you begin filling out your information it becomes a unique object holding your information.</a:t>
            </a:r>
            <a:endParaRPr lang="en-Z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0287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317500"/>
            <a:r>
              <a:rPr lang="en-US" dirty="0"/>
              <a:t>Go through example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Classes are abstraction </a:t>
            </a: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 real world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concepts…class is a tool to model real world 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71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Example of a class: Book class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Characteristics of the Book class: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ZA" dirty="0"/>
              <a:t>Title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ZA" dirty="0"/>
              <a:t>Author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ZA" dirty="0"/>
              <a:t>Type (for example, eBook, paperback, hardcover)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ZA" dirty="0"/>
              <a:t>Price (for example, in Rands)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Z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Examples of objects for a book class: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1) Object: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</a:pPr>
            <a:r>
              <a:rPr lang="en-ZA" dirty="0"/>
              <a:t>Title = Pride and prejudice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</a:pPr>
            <a:r>
              <a:rPr lang="en-ZA" dirty="0"/>
              <a:t>Author = Jane Austen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</a:pPr>
            <a:r>
              <a:rPr lang="en-ZA" dirty="0"/>
              <a:t>Type = Paperback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</a:pPr>
            <a:r>
              <a:rPr lang="en-ZA" dirty="0"/>
              <a:t>Price = 149.00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</a:pPr>
            <a:endParaRPr lang="en-Z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r>
              <a:rPr lang="en-ZA" dirty="0"/>
              <a:t>2) Object: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</a:pPr>
            <a:r>
              <a:rPr lang="en-ZA" dirty="0"/>
              <a:t>Title = </a:t>
            </a:r>
            <a:r>
              <a:rPr lang="en-ZA" dirty="0" err="1"/>
              <a:t>Fairytale</a:t>
            </a:r>
            <a:endParaRPr lang="en-ZA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</a:pPr>
            <a:r>
              <a:rPr lang="en-ZA" dirty="0"/>
              <a:t>Author = Danielle Steel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</a:pPr>
            <a:r>
              <a:rPr lang="en-ZA" dirty="0"/>
              <a:t>Type = eBook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</a:pPr>
            <a:r>
              <a:rPr lang="en-ZA" dirty="0"/>
              <a:t>Price = 157.00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85801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Exercise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6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317500"/>
            <a:r>
              <a:rPr lang="en-US" dirty="0"/>
              <a:t>Exercise : Try placing these 10 items into their correct layer in an application.  (1 minute)</a:t>
            </a:r>
          </a:p>
          <a:p>
            <a:pPr marL="457200" indent="-317500"/>
            <a:r>
              <a:rPr lang="en-US" dirty="0"/>
              <a:t>Remember the three layers of an application are the presentation layer, the application logic layer and the data layer</a:t>
            </a:r>
          </a:p>
          <a:p>
            <a:pPr marL="139700" indent="0"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18958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First section: Presentation layer</a:t>
            </a:r>
          </a:p>
          <a:p>
            <a:r>
              <a:rPr lang="en-ZA" dirty="0"/>
              <a:t>Second section: Application layer</a:t>
            </a:r>
          </a:p>
          <a:p>
            <a:r>
              <a:rPr lang="en-ZA" dirty="0"/>
              <a:t>Third section: Data layer</a:t>
            </a:r>
          </a:p>
        </p:txBody>
      </p:sp>
    </p:spTree>
    <p:extLst>
      <p:ext uri="{BB962C8B-B14F-4D97-AF65-F5344CB8AC3E}">
        <p14:creationId xmlns:p14="http://schemas.microsoft.com/office/powerpoint/2010/main" val="3953211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035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325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226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ZA" b="0" dirty="0"/>
              <a:t>Leantha (5 minutes)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Software itself is the set of instructions or programs that tell a computer what to do.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Software development refers to a set of computer science activities dedicated to the process of creating, designing, deploying and supporting software</a:t>
            </a:r>
            <a:endParaRPr lang="en-ZA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ZA" b="0" dirty="0"/>
              <a:t>A software developer carries out software development through a coding language to meet an objective and will control the testing and maintenance of the software product.</a:t>
            </a:r>
          </a:p>
        </p:txBody>
      </p:sp>
    </p:spTree>
    <p:extLst>
      <p:ext uri="{BB962C8B-B14F-4D97-AF65-F5344CB8AC3E}">
        <p14:creationId xmlns:p14="http://schemas.microsoft.com/office/powerpoint/2010/main" val="2817014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What is a coding language?</a:t>
            </a:r>
          </a:p>
          <a:p>
            <a:pPr marL="457200" indent="-317500"/>
            <a:r>
              <a:rPr lang="en-US" dirty="0"/>
              <a:t>Like we have different languages in different areas of the world, we can think of computers as having their own language.</a:t>
            </a:r>
          </a:p>
          <a:p>
            <a:pPr marL="457200" indent="-317500"/>
            <a:r>
              <a:rPr lang="en-US" dirty="0"/>
              <a:t>Like English has 26 letters of the alphabet, with which we use to make up all our words for effective communication; the computer has an understands binary 1’s and 0’s to make up its language of effective communication.</a:t>
            </a:r>
          </a:p>
          <a:p>
            <a:pPr marL="457200" indent="-317500"/>
            <a:r>
              <a:rPr lang="en-US" dirty="0"/>
              <a:t>We do not understand 1’s and 0’s and the computer does not understand our languages…so we use code in abstraction of a language to translate between the human and the machine.</a:t>
            </a:r>
          </a:p>
        </p:txBody>
      </p:sp>
    </p:spTree>
    <p:extLst>
      <p:ext uri="{BB962C8B-B14F-4D97-AF65-F5344CB8AC3E}">
        <p14:creationId xmlns:p14="http://schemas.microsoft.com/office/powerpoint/2010/main" val="3683721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ZA" dirty="0" err="1"/>
              <a:t>Avi</a:t>
            </a:r>
            <a:r>
              <a:rPr lang="en-ZA" dirty="0"/>
              <a:t> (5 minutes)</a:t>
            </a:r>
          </a:p>
          <a:p>
            <a:r>
              <a:rPr lang="en-ZA" dirty="0"/>
              <a:t>Requirements gathering: Understand the business domain and business rules.</a:t>
            </a:r>
          </a:p>
          <a:p>
            <a:r>
              <a:rPr lang="en-ZA" dirty="0"/>
              <a:t>Analysis: Elicit and document business and functional requirements that satisfy the business rules.</a:t>
            </a:r>
          </a:p>
          <a:p>
            <a:r>
              <a:rPr lang="en-ZA" dirty="0"/>
              <a:t>Design: Screens, user journey, and technical architecture.</a:t>
            </a:r>
          </a:p>
          <a:p>
            <a:r>
              <a:rPr lang="en-ZA" dirty="0"/>
              <a:t>Development: Implement the functional requirements and screen designs using coding languages.</a:t>
            </a:r>
          </a:p>
          <a:p>
            <a:r>
              <a:rPr lang="en-ZA" dirty="0"/>
              <a:t>Testing:</a:t>
            </a:r>
          </a:p>
          <a:p>
            <a:pPr lvl="1"/>
            <a:r>
              <a:rPr lang="en-ZA" dirty="0"/>
              <a:t>By developers to ensure that the </a:t>
            </a:r>
            <a:r>
              <a:rPr lang="en-ZA" b="1" dirty="0"/>
              <a:t>code</a:t>
            </a:r>
            <a:r>
              <a:rPr lang="en-ZA" dirty="0"/>
              <a:t> behaves as the developer intended it to.</a:t>
            </a:r>
          </a:p>
          <a:p>
            <a:pPr lvl="1"/>
            <a:r>
              <a:rPr lang="en-ZA" dirty="0"/>
              <a:t>By testers to ensure that the </a:t>
            </a:r>
            <a:r>
              <a:rPr lang="en-ZA" b="1" dirty="0"/>
              <a:t>system</a:t>
            </a:r>
            <a:r>
              <a:rPr lang="en-ZA" dirty="0"/>
              <a:t> behaves as intended and that the business rules are satisfied.</a:t>
            </a:r>
          </a:p>
          <a:p>
            <a:pPr lvl="0"/>
            <a:r>
              <a:rPr lang="en-ZA" dirty="0"/>
              <a:t>Implementation: Ensure that the software is distributed to users. This may be through a physical medium (such as CDs), or an online distribution platform. One example of an online distribution platform is the App store you access using your </a:t>
            </a:r>
            <a:r>
              <a:rPr lang="en-ZA" dirty="0" err="1"/>
              <a:t>cellphone</a:t>
            </a:r>
            <a:r>
              <a:rPr lang="en-ZA" dirty="0"/>
              <a:t>.</a:t>
            </a:r>
          </a:p>
          <a:p>
            <a:pPr lvl="0"/>
            <a:r>
              <a:rPr lang="en-ZA" dirty="0"/>
              <a:t>Maintenance: Ongoing support and bug-fixes. (Note that a “bug” is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 error, flaw or fault in software that causes it to produce an incorrect or unexpected result, or to behave in unintended ways)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89349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ZA" dirty="0"/>
              <a:t>Leantha (10 minutes)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endParaRPr lang="en-ZA" dirty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59586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ZA" dirty="0" err="1"/>
              <a:t>Avi</a:t>
            </a:r>
            <a:r>
              <a:rPr lang="en-ZA" dirty="0"/>
              <a:t> (10 minutes)</a:t>
            </a:r>
          </a:p>
          <a:p>
            <a:r>
              <a:rPr lang="en-ZA" dirty="0"/>
              <a:t>Presentation layer: It is what the user sees and interacts with. For example, the pages on a website</a:t>
            </a:r>
          </a:p>
          <a:p>
            <a:r>
              <a:rPr lang="en-ZA" dirty="0"/>
              <a:t>Application layer: Business logic that implements business rules</a:t>
            </a:r>
          </a:p>
          <a:p>
            <a:r>
              <a:rPr lang="en-ZA" dirty="0"/>
              <a:t>Data layer: Storage of data</a:t>
            </a:r>
          </a:p>
          <a:p>
            <a:pPr marL="139700" indent="0">
              <a:buNone/>
            </a:pPr>
            <a:endParaRPr lang="en-ZA" dirty="0"/>
          </a:p>
          <a:p>
            <a:pPr marL="139700" indent="0">
              <a:buNone/>
            </a:pPr>
            <a:r>
              <a:rPr lang="en-ZA" dirty="0"/>
              <a:t>Example: Adding products to a shopping cart</a:t>
            </a:r>
          </a:p>
          <a:p>
            <a:r>
              <a:rPr lang="en-ZA" dirty="0"/>
              <a:t>User clicks on the presentation layer to add products that they want to their shopping cart</a:t>
            </a:r>
          </a:p>
          <a:p>
            <a:r>
              <a:rPr lang="en-ZA" dirty="0"/>
              <a:t>The application layer orchestrates that the products are added to the user’s cart and that the stock level of that item is reduced</a:t>
            </a:r>
          </a:p>
          <a:p>
            <a:r>
              <a:rPr lang="en-ZA" dirty="0"/>
              <a:t>The data layer stores the user’s cart so that they could come back to it later</a:t>
            </a:r>
          </a:p>
          <a:p>
            <a:pPr marL="139700" indent="0"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69151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ZA" dirty="0"/>
              <a:t>Example: A wall socket. Power </a:t>
            </a:r>
            <a:r>
              <a:rPr lang="en-US" sz="1100" dirty="0">
                <a:solidFill>
                  <a:schemeClr val="tx1"/>
                </a:solidFill>
                <a:latin typeface="Cousine" panose="020B0604020202020204" charset="0"/>
                <a:cs typeface="Cousine" panose="020B0604020202020204" charset="0"/>
              </a:rPr>
              <a:t>generation source and appliances can change independently of each other because the wall socket is the fixed contract to which both must abide</a:t>
            </a:r>
          </a:p>
          <a:p>
            <a:r>
              <a:rPr lang="en-ZA" dirty="0"/>
              <a:t>Purpose: Separation of concerns so that the presentation and application layer can change independently of each other</a:t>
            </a:r>
          </a:p>
          <a:p>
            <a:r>
              <a:rPr lang="en-ZA" dirty="0"/>
              <a:t>Benefit: Reduce the amount of code changes required and the risk of unnecessary bugs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ZA" sz="1100" dirty="0">
              <a:solidFill>
                <a:schemeClr val="tx1"/>
              </a:solidFill>
              <a:latin typeface="Cousine" panose="020B0604020202020204" charset="0"/>
              <a:cs typeface="Cousine" panose="020B0604020202020204" charset="0"/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3779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 dirty="0"/>
          </a:p>
        </p:txBody>
      </p:sp>
      <p:sp>
        <p:nvSpPr>
          <p:cNvPr id="13" name="Google Shape;13;p2"/>
          <p:cNvSpPr/>
          <p:nvPr/>
        </p:nvSpPr>
        <p:spPr>
          <a:xfrm rot="5400000">
            <a:off x="4527177" y="744699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tx1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25702" y="-1293868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tx1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room&#10;&#10;Description automatically generated">
            <a:extLst>
              <a:ext uri="{FF2B5EF4-FFF2-40B4-BE49-F238E27FC236}">
                <a16:creationId xmlns:a16="http://schemas.microsoft.com/office/drawing/2014/main" id="{0CC8060C-8274-4571-81E7-52AE9D5CC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1024" y="46966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1767" cy="5143500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7" name="Google Shape;7;p1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C5D3C4-36CB-4580-AFDC-28C44108C08A}"/>
              </a:ext>
            </a:extLst>
          </p:cNvPr>
          <p:cNvSpPr/>
          <p:nvPr userDrawn="1"/>
        </p:nvSpPr>
        <p:spPr>
          <a:xfrm>
            <a:off x="91700" y="96300"/>
            <a:ext cx="8960600" cy="4945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56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blimetext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ublimetext.com/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;p11">
            <a:extLst>
              <a:ext uri="{FF2B5EF4-FFF2-40B4-BE49-F238E27FC236}">
                <a16:creationId xmlns:a16="http://schemas.microsoft.com/office/drawing/2014/main" id="{76302478-0797-456C-BB34-4D3783D0C61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65700" y="2409371"/>
            <a:ext cx="7212600" cy="2043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>
                <a:solidFill>
                  <a:schemeClr val="tx1"/>
                </a:solidFill>
              </a:rPr>
              <a:t>Learning to speak like a developer</a:t>
            </a:r>
            <a:r>
              <a:rPr lang="en-ZA" sz="1800" dirty="0">
                <a:solidFill>
                  <a:schemeClr val="tx1"/>
                </a:solidFill>
              </a:rPr>
              <a:t>	</a:t>
            </a:r>
            <a:br>
              <a:rPr lang="en-ZA" sz="1800" dirty="0">
                <a:solidFill>
                  <a:schemeClr val="tx1"/>
                </a:solidFill>
              </a:rPr>
            </a:br>
            <a:r>
              <a:rPr lang="en-ZA" sz="1800" dirty="0">
                <a:solidFill>
                  <a:schemeClr val="tx1"/>
                </a:solidFill>
              </a:rPr>
              <a:t>				  </a:t>
            </a:r>
            <a:r>
              <a:rPr lang="en-ZA" sz="1400" dirty="0">
                <a:solidFill>
                  <a:schemeClr val="tx1"/>
                </a:solidFill>
              </a:rPr>
              <a:t>Presented by: Leantha Naicker</a:t>
            </a:r>
            <a:br>
              <a:rPr lang="en-ZA" sz="1400" dirty="0">
                <a:solidFill>
                  <a:schemeClr val="tx1"/>
                </a:solidFill>
              </a:rPr>
            </a:br>
            <a:r>
              <a:rPr lang="en-ZA" sz="1400" dirty="0">
                <a:solidFill>
                  <a:schemeClr val="tx1"/>
                </a:solidFill>
              </a:rPr>
              <a:t>					        &amp; </a:t>
            </a:r>
            <a:r>
              <a:rPr lang="en-ZA" sz="1400" dirty="0" err="1">
                <a:solidFill>
                  <a:schemeClr val="tx1"/>
                </a:solidFill>
              </a:rPr>
              <a:t>Avi</a:t>
            </a:r>
            <a:r>
              <a:rPr lang="en-ZA" sz="1400" dirty="0">
                <a:solidFill>
                  <a:schemeClr val="tx1"/>
                </a:solidFill>
              </a:rPr>
              <a:t> Jivan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B3F7F8-1B09-49DB-93BF-91D95259CD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B886733-03F1-425D-971A-70DA9EBBA95E}"/>
              </a:ext>
            </a:extLst>
          </p:cNvPr>
          <p:cNvSpPr txBox="1">
            <a:spLocks/>
          </p:cNvSpPr>
          <p:nvPr/>
        </p:nvSpPr>
        <p:spPr>
          <a:xfrm>
            <a:off x="404329" y="116630"/>
            <a:ext cx="8229600" cy="11405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457200">
              <a:spcBef>
                <a:spcPct val="0"/>
              </a:spcBef>
              <a:defRPr/>
            </a:pPr>
            <a:r>
              <a:rPr lang="en-ZA" sz="3600" dirty="0">
                <a:latin typeface="Cousine" panose="020B0604020202020204" charset="0"/>
                <a:cs typeface="Cousine" panose="020B0604020202020204" charset="0"/>
              </a:rPr>
              <a:t>Application Programming Interfaces (APIs)</a:t>
            </a:r>
            <a:r>
              <a:rPr lang="en-US" sz="3600" kern="1200" dirty="0">
                <a:ln w="3175" cmpd="sng">
                  <a:noFill/>
                </a:ln>
                <a:solidFill>
                  <a:schemeClr val="tx1"/>
                </a:solidFill>
                <a:latin typeface="Cousine" panose="020B0604020202020204" charset="0"/>
                <a:cs typeface="Cousine" panose="020B0604020202020204" charset="0"/>
              </a:rPr>
              <a:t>  </a:t>
            </a:r>
            <a:br>
              <a:rPr lang="en-ZA" sz="3600" kern="1200" dirty="0">
                <a:ln w="3175" cmpd="sng">
                  <a:noFill/>
                </a:ln>
                <a:solidFill>
                  <a:schemeClr val="tx1"/>
                </a:solidFill>
                <a:latin typeface="Cousine" panose="020B0604020202020204" charset="0"/>
                <a:cs typeface="Cousine" panose="020B0604020202020204" charset="0"/>
              </a:rPr>
            </a:br>
            <a:endParaRPr lang="en-ZA" dirty="0">
              <a:solidFill>
                <a:schemeClr val="tx1"/>
              </a:solidFill>
              <a:latin typeface="Cousine" panose="020B0604020202020204" charset="0"/>
              <a:cs typeface="Cousine" panose="020B060402020202020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CBD042-1E6A-45E5-B25F-D958F6872BF7}"/>
              </a:ext>
            </a:extLst>
          </p:cNvPr>
          <p:cNvCxnSpPr/>
          <p:nvPr/>
        </p:nvCxnSpPr>
        <p:spPr>
          <a:xfrm>
            <a:off x="3477295" y="1371600"/>
            <a:ext cx="0" cy="34159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AFEA01-201E-41D1-8A1E-A38DEF09BC65}"/>
              </a:ext>
            </a:extLst>
          </p:cNvPr>
          <p:cNvCxnSpPr/>
          <p:nvPr/>
        </p:nvCxnSpPr>
        <p:spPr>
          <a:xfrm>
            <a:off x="5510232" y="1371600"/>
            <a:ext cx="0" cy="34159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49FF8E7-B8DC-4C39-8E2D-1E65597B74BC}"/>
              </a:ext>
            </a:extLst>
          </p:cNvPr>
          <p:cNvSpPr txBox="1"/>
          <p:nvPr/>
        </p:nvSpPr>
        <p:spPr>
          <a:xfrm>
            <a:off x="1544172" y="1375353"/>
            <a:ext cx="1904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>
                <a:latin typeface="Cousine" panose="020B0604020202020204" charset="0"/>
                <a:cs typeface="Cousine" panose="020B0604020202020204" charset="0"/>
              </a:rPr>
              <a:t>Power generation (Back-end)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F91ABB-228F-48C5-89C5-A11B7C1A203A}"/>
              </a:ext>
            </a:extLst>
          </p:cNvPr>
          <p:cNvSpPr txBox="1"/>
          <p:nvPr/>
        </p:nvSpPr>
        <p:spPr>
          <a:xfrm>
            <a:off x="3808041" y="1371600"/>
            <a:ext cx="1364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>
                <a:latin typeface="Cousine" panose="020B0604020202020204" charset="0"/>
                <a:cs typeface="Cousine" panose="020B0604020202020204" charset="0"/>
              </a:rPr>
              <a:t>Wall socket (API)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4D253C-984D-47A3-93C3-95003B932B2F}"/>
              </a:ext>
            </a:extLst>
          </p:cNvPr>
          <p:cNvSpPr txBox="1"/>
          <p:nvPr/>
        </p:nvSpPr>
        <p:spPr>
          <a:xfrm>
            <a:off x="5848404" y="1371600"/>
            <a:ext cx="1364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>
                <a:latin typeface="Cousine" panose="020B0604020202020204" charset="0"/>
                <a:cs typeface="Cousine" panose="020B0604020202020204" charset="0"/>
              </a:rPr>
              <a:t>Appliances (Front-end)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7EBBF5A-533D-480B-8CB3-655E596B4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913" y="1894816"/>
            <a:ext cx="1001200" cy="7729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B6DD673-D194-45A3-ADFB-07D60765A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29" y="2764317"/>
            <a:ext cx="918168" cy="9979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E6F9D72-F623-453F-ABA8-45E8BB98C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695" y="3849544"/>
            <a:ext cx="869636" cy="9337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95F480-E9A1-4478-964E-1E94AF874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1846" y="2496297"/>
            <a:ext cx="1703835" cy="18167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8AC1B10-BED8-4F5B-B9FA-08CB63216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7674" y="1888433"/>
            <a:ext cx="1465479" cy="1163389"/>
          </a:xfrm>
          <a:prstGeom prst="rect">
            <a:avLst/>
          </a:prstGeom>
        </p:spPr>
      </p:pic>
      <p:pic>
        <p:nvPicPr>
          <p:cNvPr id="27" name="Picture 26" descr="A picture containing monitor, clock, sitting, computer&#10;&#10;Description automatically generated">
            <a:extLst>
              <a:ext uri="{FF2B5EF4-FFF2-40B4-BE49-F238E27FC236}">
                <a16:creationId xmlns:a16="http://schemas.microsoft.com/office/drawing/2014/main" id="{2CE3ABC5-A8D1-4ED4-BBD1-22DFBF0E39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549" y="3388257"/>
            <a:ext cx="567730" cy="119936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FDA959D-F9CF-4E1F-B74E-B96CB4E5F0DD}"/>
              </a:ext>
            </a:extLst>
          </p:cNvPr>
          <p:cNvCxnSpPr>
            <a:stCxn id="22" idx="3"/>
            <a:endCxn id="25" idx="1"/>
          </p:cNvCxnSpPr>
          <p:nvPr/>
        </p:nvCxnSpPr>
        <p:spPr>
          <a:xfrm>
            <a:off x="2997113" y="2281306"/>
            <a:ext cx="644733" cy="1123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7CA17C1-CEB2-4AFF-B1EA-CF295DCCF0B7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>
            <a:off x="2955597" y="3263273"/>
            <a:ext cx="686249" cy="141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42EA675-D47E-405A-8BB4-79A02E14CCA3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 flipV="1">
            <a:off x="2931331" y="3404679"/>
            <a:ext cx="710515" cy="911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CFC6CF-F1E6-4D75-9536-F62E9D67D423}"/>
              </a:ext>
            </a:extLst>
          </p:cNvPr>
          <p:cNvCxnSpPr>
            <a:stCxn id="26" idx="1"/>
            <a:endCxn id="25" idx="3"/>
          </p:cNvCxnSpPr>
          <p:nvPr/>
        </p:nvCxnSpPr>
        <p:spPr>
          <a:xfrm flipH="1">
            <a:off x="5345681" y="2470128"/>
            <a:ext cx="451993" cy="934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0B1ED58-0B63-4EC1-82C0-D10A0DB189CF}"/>
              </a:ext>
            </a:extLst>
          </p:cNvPr>
          <p:cNvCxnSpPr>
            <a:stCxn id="27" idx="1"/>
            <a:endCxn id="25" idx="3"/>
          </p:cNvCxnSpPr>
          <p:nvPr/>
        </p:nvCxnSpPr>
        <p:spPr>
          <a:xfrm flipH="1" flipV="1">
            <a:off x="5345681" y="3404679"/>
            <a:ext cx="900868" cy="583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89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B3F7F8-1B09-49DB-93BF-91D95259CD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426651-EF12-42D3-8863-5FD3F53D671E}"/>
              </a:ext>
            </a:extLst>
          </p:cNvPr>
          <p:cNvSpPr txBox="1">
            <a:spLocks/>
          </p:cNvSpPr>
          <p:nvPr/>
        </p:nvSpPr>
        <p:spPr>
          <a:xfrm>
            <a:off x="404330" y="319314"/>
            <a:ext cx="8229600" cy="58791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457200">
              <a:spcBef>
                <a:spcPct val="0"/>
              </a:spcBef>
              <a:defRPr/>
            </a:pPr>
            <a:r>
              <a:rPr lang="en-US" sz="3600" kern="1200" dirty="0">
                <a:ln w="3175" cmpd="sng">
                  <a:noFill/>
                </a:ln>
                <a:solidFill>
                  <a:schemeClr val="tx1"/>
                </a:solidFill>
                <a:latin typeface="Cousine" panose="020B0604020202020204" charset="0"/>
                <a:cs typeface="Cousine" panose="020B0604020202020204" charset="0"/>
              </a:rPr>
              <a:t>Developer</a:t>
            </a:r>
            <a:r>
              <a:rPr lang="en-US" sz="3600" kern="1200" dirty="0">
                <a:ln w="3175" cmpd="sng">
                  <a:noFill/>
                </a:ln>
                <a:solidFill>
                  <a:srgbClr val="FFFFFF"/>
                </a:solidFill>
                <a:latin typeface="Cousine" panose="020B0604020202020204" charset="0"/>
                <a:cs typeface="Cousine" panose="020B0604020202020204" charset="0"/>
              </a:rPr>
              <a:t> </a:t>
            </a:r>
            <a:r>
              <a:rPr lang="en-US" sz="3600" kern="1200" dirty="0">
                <a:ln w="3175" cmpd="sng">
                  <a:noFill/>
                </a:ln>
                <a:solidFill>
                  <a:schemeClr val="tx1"/>
                </a:solidFill>
                <a:latin typeface="Cousine" panose="020B0604020202020204" charset="0"/>
                <a:cs typeface="Cousine" panose="020B0604020202020204" charset="0"/>
              </a:rPr>
              <a:t>terminology</a:t>
            </a:r>
            <a:br>
              <a:rPr lang="en-ZA" sz="3600" kern="1200" dirty="0">
                <a:ln w="3175" cmpd="sng">
                  <a:noFill/>
                </a:ln>
                <a:solidFill>
                  <a:srgbClr val="FFFFFF"/>
                </a:solidFill>
                <a:latin typeface="Cousine" panose="020B0604020202020204" charset="0"/>
                <a:cs typeface="Cousine" panose="020B0604020202020204" charset="0"/>
              </a:rPr>
            </a:br>
            <a:endParaRPr lang="en-Z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41DE9D-0006-4D09-89A9-FC546C9CF3B8}"/>
              </a:ext>
            </a:extLst>
          </p:cNvPr>
          <p:cNvSpPr txBox="1">
            <a:spLocks/>
          </p:cNvSpPr>
          <p:nvPr/>
        </p:nvSpPr>
        <p:spPr>
          <a:xfrm>
            <a:off x="272367" y="1498847"/>
            <a:ext cx="3849690" cy="2398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▪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▫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■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●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○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■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●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○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■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Front-end vs Back-end?</a:t>
            </a: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Full stack developers</a:t>
            </a:r>
          </a:p>
          <a:p>
            <a:pPr>
              <a:buClrTx/>
            </a:pPr>
            <a:r>
              <a:rPr lang="en-US" dirty="0">
                <a:solidFill>
                  <a:schemeClr val="tx1"/>
                </a:solidFill>
              </a:rPr>
              <a:t>Framework vs language?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296AAA-C722-4379-BC76-F9201F911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867" y="1498848"/>
            <a:ext cx="4627765" cy="287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69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B3F7F8-1B09-49DB-93BF-91D95259CD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DF6A495-D6E2-43CA-934A-014A9A0A4A33}"/>
              </a:ext>
            </a:extLst>
          </p:cNvPr>
          <p:cNvSpPr txBox="1">
            <a:spLocks/>
          </p:cNvSpPr>
          <p:nvPr/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A92302-0CB8-4C7E-AE23-D06977D8BA3B}"/>
              </a:ext>
            </a:extLst>
          </p:cNvPr>
          <p:cNvSpPr txBox="1">
            <a:spLocks/>
          </p:cNvSpPr>
          <p:nvPr/>
        </p:nvSpPr>
        <p:spPr>
          <a:xfrm>
            <a:off x="404330" y="140519"/>
            <a:ext cx="8229600" cy="58791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457200">
              <a:spcBef>
                <a:spcPct val="0"/>
              </a:spcBef>
              <a:defRPr/>
            </a:pPr>
            <a:r>
              <a:rPr lang="en-US" sz="3600" kern="1200" dirty="0">
                <a:ln w="3175" cmpd="sng">
                  <a:noFill/>
                </a:ln>
                <a:solidFill>
                  <a:schemeClr val="tx1"/>
                </a:solidFill>
                <a:latin typeface="Cousine" panose="020B0604020202020204" charset="0"/>
                <a:cs typeface="Cousine" panose="020B0604020202020204" charset="0"/>
              </a:rPr>
              <a:t>Basic building blocks</a:t>
            </a:r>
            <a:br>
              <a:rPr lang="en-ZA" sz="3600" kern="1200" dirty="0">
                <a:ln w="3175" cmpd="sng">
                  <a:noFill/>
                </a:ln>
                <a:solidFill>
                  <a:schemeClr val="tx1"/>
                </a:solidFill>
                <a:latin typeface="Cousine" panose="020B0604020202020204" charset="0"/>
                <a:cs typeface="Cousine" panose="020B0604020202020204" charset="0"/>
              </a:rPr>
            </a:br>
            <a:endParaRPr lang="en-ZA" sz="3600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BD5431-12F8-4E7C-A7EF-BAA7D9F55254}"/>
              </a:ext>
            </a:extLst>
          </p:cNvPr>
          <p:cNvSpPr txBox="1">
            <a:spLocks/>
          </p:cNvSpPr>
          <p:nvPr/>
        </p:nvSpPr>
        <p:spPr>
          <a:xfrm>
            <a:off x="0" y="928914"/>
            <a:ext cx="9338310" cy="407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ZA" sz="1800" b="1" dirty="0">
                <a:solidFill>
                  <a:srgbClr val="002060"/>
                </a:solidFill>
              </a:rPr>
              <a:t>Data type</a:t>
            </a:r>
            <a:r>
              <a:rPr lang="en-ZA" sz="1800" b="1" dirty="0">
                <a:solidFill>
                  <a:schemeClr val="tx1"/>
                </a:solidFill>
              </a:rPr>
              <a:t> – </a:t>
            </a:r>
            <a:r>
              <a:rPr lang="en-ZA" sz="1800" dirty="0">
                <a:solidFill>
                  <a:schemeClr val="tx1"/>
                </a:solidFill>
              </a:rPr>
              <a:t>Constrains what a variable can be (for</a:t>
            </a:r>
            <a:br>
              <a:rPr lang="en-ZA" sz="1800" dirty="0">
                <a:solidFill>
                  <a:schemeClr val="tx1"/>
                </a:solidFill>
              </a:rPr>
            </a:br>
            <a:r>
              <a:rPr lang="en-ZA" sz="1800" dirty="0">
                <a:solidFill>
                  <a:schemeClr val="tx1"/>
                </a:solidFill>
              </a:rPr>
              <a:t>	example, characters, strings, integers, arrays, or lists, 	</a:t>
            </a:r>
            <a:r>
              <a:rPr lang="en-ZA" sz="1800" dirty="0" err="1">
                <a:solidFill>
                  <a:schemeClr val="tx1"/>
                </a:solidFill>
              </a:rPr>
              <a:t>boolean</a:t>
            </a:r>
            <a:r>
              <a:rPr lang="en-ZA" sz="1800" dirty="0">
                <a:solidFill>
                  <a:schemeClr val="tx1"/>
                </a:solidFill>
              </a:rPr>
              <a:t>, enumeration)</a:t>
            </a:r>
          </a:p>
          <a:p>
            <a:r>
              <a:rPr lang="en-ZA" sz="1800" b="1" dirty="0">
                <a:solidFill>
                  <a:srgbClr val="002060"/>
                </a:solidFill>
              </a:rPr>
              <a:t>Variable</a:t>
            </a:r>
            <a:r>
              <a:rPr lang="en-ZA" sz="1800" b="1" dirty="0">
                <a:solidFill>
                  <a:schemeClr val="tx1"/>
                </a:solidFill>
              </a:rPr>
              <a:t> – </a:t>
            </a:r>
            <a:r>
              <a:rPr lang="en-ZA" sz="1800" dirty="0">
                <a:solidFill>
                  <a:schemeClr val="tx1"/>
                </a:solidFill>
              </a:rPr>
              <a:t>A symbol used to define a value that is liable 	to change</a:t>
            </a:r>
          </a:p>
          <a:p>
            <a:r>
              <a:rPr lang="en-ZA" sz="1800" b="1" dirty="0">
                <a:solidFill>
                  <a:srgbClr val="002060"/>
                </a:solidFill>
              </a:rPr>
              <a:t>Function</a:t>
            </a:r>
            <a:r>
              <a:rPr lang="en-ZA" sz="1800" b="1" dirty="0">
                <a:solidFill>
                  <a:schemeClr val="tx1"/>
                </a:solidFill>
              </a:rPr>
              <a:t> – </a:t>
            </a:r>
            <a:r>
              <a:rPr lang="en-ZA" sz="1800" dirty="0">
                <a:solidFill>
                  <a:schemeClr val="tx1"/>
                </a:solidFill>
              </a:rPr>
              <a:t>Transforms inputs into outputs</a:t>
            </a:r>
          </a:p>
          <a:p>
            <a:r>
              <a:rPr lang="en-ZA" sz="1800" b="1" dirty="0">
                <a:solidFill>
                  <a:srgbClr val="002060"/>
                </a:solidFill>
              </a:rPr>
              <a:t>Parameter</a:t>
            </a:r>
            <a:r>
              <a:rPr lang="en-ZA" sz="1800" b="1" dirty="0">
                <a:solidFill>
                  <a:schemeClr val="tx1"/>
                </a:solidFill>
              </a:rPr>
              <a:t> – </a:t>
            </a:r>
            <a:r>
              <a:rPr lang="en-ZA" sz="1800" dirty="0">
                <a:solidFill>
                  <a:schemeClr val="tx1"/>
                </a:solidFill>
              </a:rPr>
              <a:t>Input to a function</a:t>
            </a:r>
          </a:p>
          <a:p>
            <a:r>
              <a:rPr lang="en-ZA" sz="1800" b="1" dirty="0">
                <a:solidFill>
                  <a:srgbClr val="002060"/>
                </a:solidFill>
              </a:rPr>
              <a:t>Class</a:t>
            </a:r>
            <a:r>
              <a:rPr lang="en-ZA" sz="1800" b="1" dirty="0">
                <a:solidFill>
                  <a:schemeClr val="tx1"/>
                </a:solidFill>
              </a:rPr>
              <a:t> – </a:t>
            </a:r>
            <a:r>
              <a:rPr lang="en-ZA" sz="1800" dirty="0">
                <a:solidFill>
                  <a:schemeClr val="tx1"/>
                </a:solidFill>
              </a:rPr>
              <a:t>A blueprint for creating an object (attributes, 	characteristics) </a:t>
            </a:r>
            <a:r>
              <a:rPr lang="en-ZA" sz="1800" dirty="0"/>
              <a:t>and operations)</a:t>
            </a:r>
          </a:p>
          <a:p>
            <a:r>
              <a:rPr lang="en-ZA" sz="1800" b="1" dirty="0">
                <a:solidFill>
                  <a:srgbClr val="002060"/>
                </a:solidFill>
              </a:rPr>
              <a:t>Object</a:t>
            </a:r>
            <a:r>
              <a:rPr lang="en-ZA" sz="1800" b="1" dirty="0">
                <a:solidFill>
                  <a:schemeClr val="tx1"/>
                </a:solidFill>
              </a:rPr>
              <a:t> – </a:t>
            </a:r>
            <a:r>
              <a:rPr lang="en-ZA" sz="1800" dirty="0">
                <a:solidFill>
                  <a:schemeClr val="tx1"/>
                </a:solidFill>
              </a:rPr>
              <a:t>A virtual instance of an item created from a 	template (class)</a:t>
            </a:r>
          </a:p>
        </p:txBody>
      </p:sp>
    </p:spTree>
    <p:extLst>
      <p:ext uri="{BB962C8B-B14F-4D97-AF65-F5344CB8AC3E}">
        <p14:creationId xmlns:p14="http://schemas.microsoft.com/office/powerpoint/2010/main" val="3422278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B3F7F8-1B09-49DB-93BF-91D95259CD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98E34A-F2A8-4A4B-B2BE-D0EED2B17D3D}"/>
              </a:ext>
            </a:extLst>
          </p:cNvPr>
          <p:cNvSpPr txBox="1">
            <a:spLocks/>
          </p:cNvSpPr>
          <p:nvPr/>
        </p:nvSpPr>
        <p:spPr>
          <a:xfrm>
            <a:off x="404330" y="208346"/>
            <a:ext cx="8229600" cy="6988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457200">
              <a:spcBef>
                <a:spcPct val="0"/>
              </a:spcBef>
              <a:defRPr/>
            </a:pPr>
            <a:r>
              <a:rPr lang="en-US" sz="3600" kern="1200" dirty="0">
                <a:ln w="3175" cmpd="sng">
                  <a:noFill/>
                </a:ln>
                <a:solidFill>
                  <a:schemeClr val="tx1"/>
                </a:solidFill>
                <a:latin typeface="Cousine" panose="020B0604020202020204" charset="0"/>
                <a:cs typeface="Cousine" panose="020B0604020202020204" charset="0"/>
              </a:rPr>
              <a:t>Example of a (summing) function</a:t>
            </a:r>
            <a:br>
              <a:rPr lang="en-ZA" sz="3600" kern="1200" dirty="0">
                <a:ln w="3175" cmpd="sng">
                  <a:noFill/>
                </a:ln>
                <a:solidFill>
                  <a:srgbClr val="FFFFFF"/>
                </a:solidFill>
                <a:latin typeface="Cousine" panose="020B0604020202020204" charset="0"/>
                <a:cs typeface="Cousine" panose="020B0604020202020204" charset="0"/>
              </a:rPr>
            </a:br>
            <a:endParaRPr lang="en-ZA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FBAAE6-3EEB-42C6-AA3F-AB142339EF90}"/>
              </a:ext>
            </a:extLst>
          </p:cNvPr>
          <p:cNvGrpSpPr/>
          <p:nvPr/>
        </p:nvGrpSpPr>
        <p:grpSpPr>
          <a:xfrm>
            <a:off x="1311088" y="1601147"/>
            <a:ext cx="6314313" cy="3186370"/>
            <a:chOff x="2319617" y="1819668"/>
            <a:chExt cx="6314313" cy="318637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31519CE-B7A7-4DB9-92B7-ACE85F85A83A}"/>
                </a:ext>
              </a:extLst>
            </p:cNvPr>
            <p:cNvSpPr/>
            <p:nvPr/>
          </p:nvSpPr>
          <p:spPr>
            <a:xfrm>
              <a:off x="2319617" y="1819668"/>
              <a:ext cx="6246513" cy="3186370"/>
            </a:xfrm>
            <a:prstGeom prst="roundRect">
              <a:avLst/>
            </a:prstGeom>
            <a:solidFill>
              <a:sysClr val="window" lastClr="FFFFFF"/>
            </a:solidFill>
            <a:ln w="158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3C35CD-43A1-4370-8B43-CA15B230A4B4}"/>
                </a:ext>
              </a:extLst>
            </p:cNvPr>
            <p:cNvSpPr/>
            <p:nvPr/>
          </p:nvSpPr>
          <p:spPr>
            <a:xfrm>
              <a:off x="5682938" y="2725284"/>
              <a:ext cx="634090" cy="642521"/>
            </a:xfrm>
            <a:prstGeom prst="ellipse">
              <a:avLst/>
            </a:prstGeom>
            <a:solidFill>
              <a:srgbClr val="D64787">
                <a:lumMod val="75000"/>
              </a:srgbClr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59BEE90-23FB-4CA5-B13A-FDCE9BAB94A6}"/>
                </a:ext>
              </a:extLst>
            </p:cNvPr>
            <p:cNvSpPr/>
            <p:nvPr/>
          </p:nvSpPr>
          <p:spPr>
            <a:xfrm>
              <a:off x="4797166" y="2731572"/>
              <a:ext cx="634091" cy="642521"/>
            </a:xfrm>
            <a:prstGeom prst="ellipse">
              <a:avLst/>
            </a:prstGeom>
            <a:solidFill>
              <a:srgbClr val="D64787">
                <a:lumMod val="75000"/>
              </a:srgbClr>
            </a:solidFill>
            <a:ln w="15875" cap="rnd" cmpd="sng" algn="ctr">
              <a:solidFill>
                <a:srgbClr val="D64787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9C2649D-D2C8-42BE-87AE-39B19EA55261}"/>
                </a:ext>
              </a:extLst>
            </p:cNvPr>
            <p:cNvSpPr/>
            <p:nvPr/>
          </p:nvSpPr>
          <p:spPr>
            <a:xfrm>
              <a:off x="4701293" y="2072678"/>
              <a:ext cx="2760956" cy="2018931"/>
            </a:xfrm>
            <a:prstGeom prst="roundRect">
              <a:avLst/>
            </a:prstGeom>
            <a:noFill/>
            <a:ln w="158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7BED9A-BB86-4BC3-89AB-E0E461411975}"/>
                </a:ext>
              </a:extLst>
            </p:cNvPr>
            <p:cNvSpPr txBox="1"/>
            <p:nvPr/>
          </p:nvSpPr>
          <p:spPr>
            <a:xfrm flipH="1">
              <a:off x="2576372" y="2274528"/>
              <a:ext cx="11557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Tx/>
                <a:buFontTx/>
                <a:buNone/>
              </a:pPr>
              <a:r>
                <a:rPr lang="en-US" sz="3200" kern="1200" dirty="0">
                  <a:solidFill>
                    <a:prstClr val="black"/>
                  </a:solidFill>
                  <a:latin typeface="Agency FB" panose="020B0503020202020204" pitchFamily="34" charset="0"/>
                  <a:ea typeface="+mn-ea"/>
                  <a:cs typeface="+mn-cs"/>
                </a:rPr>
                <a:t>X =1</a:t>
              </a:r>
              <a:r>
                <a:rPr lang="en-US" sz="2800" kern="1200" dirty="0">
                  <a:solidFill>
                    <a:prstClr val="black"/>
                  </a:solidFill>
                  <a:latin typeface="Agency FB" panose="020B0503020202020204" pitchFamily="34" charset="0"/>
                  <a:ea typeface="+mn-ea"/>
                  <a:cs typeface="+mn-cs"/>
                </a:rPr>
                <a:t>0</a:t>
              </a:r>
              <a:endParaRPr lang="en-ZA" sz="2800" kern="1200" dirty="0">
                <a:solidFill>
                  <a:prstClr val="black"/>
                </a:solidFill>
                <a:latin typeface="Agency FB" panose="020B0503020202020204" pitchFamily="34" charset="0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DAF68B-B2DB-4D7F-A786-12448E08DA86}"/>
                </a:ext>
              </a:extLst>
            </p:cNvPr>
            <p:cNvSpPr txBox="1"/>
            <p:nvPr/>
          </p:nvSpPr>
          <p:spPr>
            <a:xfrm flipH="1">
              <a:off x="2557831" y="2817925"/>
              <a:ext cx="11353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Tx/>
                <a:buFontTx/>
                <a:buNone/>
              </a:pPr>
              <a:r>
                <a:rPr lang="en-US" sz="2800" kern="1200" dirty="0">
                  <a:solidFill>
                    <a:prstClr val="black"/>
                  </a:solidFill>
                  <a:latin typeface="Agency FB" panose="020B0503020202020204" pitchFamily="34" charset="0"/>
                  <a:ea typeface="+mn-ea"/>
                  <a:cs typeface="+mn-cs"/>
                </a:rPr>
                <a:t>Y = 20</a:t>
              </a:r>
              <a:endParaRPr lang="en-ZA" sz="2800" kern="1200" dirty="0">
                <a:solidFill>
                  <a:prstClr val="black"/>
                </a:solidFill>
                <a:latin typeface="Agency FB" panose="020B0503020202020204" pitchFamily="34" charset="0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C26064E-EAC8-4C26-AD98-43F70D22464D}"/>
                </a:ext>
              </a:extLst>
            </p:cNvPr>
            <p:cNvSpPr/>
            <p:nvPr/>
          </p:nvSpPr>
          <p:spPr>
            <a:xfrm>
              <a:off x="6736829" y="2725284"/>
              <a:ext cx="634090" cy="642521"/>
            </a:xfrm>
            <a:prstGeom prst="ellipse">
              <a:avLst/>
            </a:prstGeom>
            <a:solidFill>
              <a:srgbClr val="E29D3E">
                <a:lumMod val="75000"/>
              </a:srgbClr>
            </a:solidFill>
            <a:ln w="15875" cap="rnd" cmpd="sng" algn="ctr">
              <a:solidFill>
                <a:srgbClr val="E29D3E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7CD6FB-BAFC-471E-90A6-3CFB3F556AC0}"/>
                </a:ext>
              </a:extLst>
            </p:cNvPr>
            <p:cNvSpPr txBox="1"/>
            <p:nvPr/>
          </p:nvSpPr>
          <p:spPr>
            <a:xfrm flipH="1">
              <a:off x="7739946" y="2811004"/>
              <a:ext cx="8939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Tx/>
                <a:buFontTx/>
                <a:buNone/>
              </a:pPr>
              <a:r>
                <a:rPr lang="en-US" sz="2800" kern="1200" dirty="0">
                  <a:solidFill>
                    <a:prstClr val="black"/>
                  </a:solidFill>
                  <a:latin typeface="Agency FB" panose="020B0503020202020204" pitchFamily="34" charset="0"/>
                  <a:ea typeface="+mn-ea"/>
                  <a:cs typeface="+mn-cs"/>
                </a:rPr>
                <a:t>30</a:t>
              </a:r>
              <a:endParaRPr lang="en-ZA" sz="2800" kern="1200" dirty="0">
                <a:solidFill>
                  <a:prstClr val="black"/>
                </a:solidFill>
                <a:latin typeface="Agency FB" panose="020B0503020202020204" pitchFamily="34" charset="0"/>
                <a:ea typeface="+mn-ea"/>
                <a:cs typeface="+mn-cs"/>
              </a:endParaRPr>
            </a:p>
          </p:txBody>
        </p:sp>
        <p:cxnSp>
          <p:nvCxnSpPr>
            <p:cNvPr id="12" name="Connector: Curved 11">
              <a:extLst>
                <a:ext uri="{FF2B5EF4-FFF2-40B4-BE49-F238E27FC236}">
                  <a16:creationId xmlns:a16="http://schemas.microsoft.com/office/drawing/2014/main" id="{3DD96FE0-A570-4014-B941-6FA008144B4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985140" y="2359702"/>
              <a:ext cx="8877" cy="3003"/>
            </a:xfrm>
            <a:prstGeom prst="curvedConnector3">
              <a:avLst/>
            </a:prstGeom>
            <a:noFill/>
            <a:ln w="9525" cap="rnd" cmpd="sng" algn="ctr">
              <a:solidFill>
                <a:srgbClr val="30ACEC">
                  <a:tint val="60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D58A79-F61F-4DF7-81D6-75C77DBE32A7}"/>
                </a:ext>
              </a:extLst>
            </p:cNvPr>
            <p:cNvSpPr txBox="1"/>
            <p:nvPr/>
          </p:nvSpPr>
          <p:spPr>
            <a:xfrm flipH="1">
              <a:off x="2599416" y="3240225"/>
              <a:ext cx="14012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Tx/>
                <a:buFontTx/>
                <a:buNone/>
              </a:pPr>
              <a:r>
                <a:rPr lang="en-US" kern="1200" dirty="0">
                  <a:solidFill>
                    <a:prstClr val="black"/>
                  </a:solidFill>
                  <a:latin typeface="Corbel" panose="020B0503020204020204"/>
                  <a:ea typeface="+mn-ea"/>
                  <a:cs typeface="+mn-cs"/>
                </a:rPr>
                <a:t>Variables</a:t>
              </a:r>
              <a:endParaRPr lang="en-ZA" sz="1800" kern="1200" dirty="0">
                <a:solidFill>
                  <a:prstClr val="black"/>
                </a:solidFill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87EF2C-5F7E-4E68-8932-F8A49B98E212}"/>
                </a:ext>
              </a:extLst>
            </p:cNvPr>
            <p:cNvSpPr txBox="1"/>
            <p:nvPr/>
          </p:nvSpPr>
          <p:spPr>
            <a:xfrm flipH="1">
              <a:off x="5831821" y="2798339"/>
              <a:ext cx="3620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Tx/>
                <a:buFontTx/>
                <a:buNone/>
              </a:pPr>
              <a:r>
                <a:rPr lang="en-US" sz="2800" kern="1200" dirty="0">
                  <a:solidFill>
                    <a:prstClr val="black"/>
                  </a:solidFill>
                  <a:latin typeface="Agency FB" panose="020B0503020202020204" pitchFamily="34" charset="0"/>
                  <a:ea typeface="+mn-ea"/>
                  <a:cs typeface="+mn-cs"/>
                </a:rPr>
                <a:t>Y</a:t>
              </a:r>
              <a:endParaRPr lang="en-ZA" sz="2800" kern="1200" dirty="0">
                <a:solidFill>
                  <a:prstClr val="black"/>
                </a:solidFill>
                <a:latin typeface="Agency FB" panose="020B0503020202020204" pitchFamily="34" charset="0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CB402C-7D1D-46D2-AD47-E31F10D0D3DC}"/>
                </a:ext>
              </a:extLst>
            </p:cNvPr>
            <p:cNvSpPr txBox="1"/>
            <p:nvPr/>
          </p:nvSpPr>
          <p:spPr>
            <a:xfrm flipH="1">
              <a:off x="4967623" y="2784934"/>
              <a:ext cx="359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Tx/>
                <a:buFontTx/>
                <a:buNone/>
              </a:pPr>
              <a:r>
                <a:rPr lang="en-US" sz="2800" kern="1200" dirty="0">
                  <a:solidFill>
                    <a:prstClr val="black"/>
                  </a:solidFill>
                  <a:latin typeface="Agency FB" panose="020B0503020202020204" pitchFamily="34" charset="0"/>
                  <a:ea typeface="+mn-ea"/>
                  <a:cs typeface="+mn-cs"/>
                </a:rPr>
                <a:t>X</a:t>
              </a:r>
              <a:endParaRPr lang="en-ZA" sz="2800" kern="1200" dirty="0">
                <a:solidFill>
                  <a:prstClr val="black"/>
                </a:solidFill>
                <a:latin typeface="Agency FB" panose="020B0503020202020204" pitchFamily="34" charset="0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9F7ED8-2A91-41FA-9859-707FA0588FE3}"/>
                </a:ext>
              </a:extLst>
            </p:cNvPr>
            <p:cNvSpPr txBox="1"/>
            <p:nvPr/>
          </p:nvSpPr>
          <p:spPr>
            <a:xfrm flipH="1">
              <a:off x="5565434" y="3385401"/>
              <a:ext cx="9328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Tx/>
                <a:buFontTx/>
                <a:buNone/>
              </a:pPr>
              <a:r>
                <a:rPr lang="en-US" kern="1200" dirty="0">
                  <a:solidFill>
                    <a:prstClr val="black"/>
                  </a:solidFill>
                  <a:latin typeface="Corbel" panose="020B0503020204020204"/>
                  <a:ea typeface="+mn-ea"/>
                  <a:cs typeface="+mn-cs"/>
                </a:rPr>
                <a:t>Number 2</a:t>
              </a:r>
              <a:endParaRPr lang="en-ZA" sz="1800" kern="1200" dirty="0">
                <a:solidFill>
                  <a:prstClr val="black"/>
                </a:solidFill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61EC31-52DD-459C-8FBF-26E5B2DAFEAB}"/>
                </a:ext>
              </a:extLst>
            </p:cNvPr>
            <p:cNvSpPr txBox="1"/>
            <p:nvPr/>
          </p:nvSpPr>
          <p:spPr>
            <a:xfrm flipH="1">
              <a:off x="4701293" y="3387656"/>
              <a:ext cx="9816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Tx/>
                <a:buFontTx/>
                <a:buNone/>
              </a:pPr>
              <a:r>
                <a:rPr lang="en-US" kern="1200" dirty="0">
                  <a:solidFill>
                    <a:prstClr val="black"/>
                  </a:solidFill>
                  <a:latin typeface="Corbel" panose="020B0503020204020204"/>
                  <a:ea typeface="+mn-ea"/>
                  <a:cs typeface="+mn-cs"/>
                </a:rPr>
                <a:t>Number 1</a:t>
              </a:r>
              <a:endParaRPr lang="en-ZA" sz="1800" kern="1200" dirty="0">
                <a:solidFill>
                  <a:prstClr val="black"/>
                </a:solidFill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958D54-1FC4-4446-9336-68C000919BB5}"/>
                </a:ext>
              </a:extLst>
            </p:cNvPr>
            <p:cNvSpPr txBox="1"/>
            <p:nvPr/>
          </p:nvSpPr>
          <p:spPr>
            <a:xfrm flipH="1">
              <a:off x="4904421" y="1819668"/>
              <a:ext cx="9328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Tx/>
                <a:buFontTx/>
                <a:buNone/>
              </a:pPr>
              <a:r>
                <a:rPr lang="en-US" kern="1200" dirty="0">
                  <a:solidFill>
                    <a:prstClr val="black"/>
                  </a:solidFill>
                  <a:latin typeface="Corbel" panose="020B0503020204020204"/>
                  <a:ea typeface="+mn-ea"/>
                  <a:cs typeface="+mn-cs"/>
                </a:rPr>
                <a:t>Function</a:t>
              </a:r>
              <a:endParaRPr lang="en-ZA" sz="1800" kern="1200" dirty="0">
                <a:solidFill>
                  <a:prstClr val="black"/>
                </a:solidFill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184C24-921A-47CB-8E6A-59F57B977EEC}"/>
                </a:ext>
              </a:extLst>
            </p:cNvPr>
            <p:cNvSpPr txBox="1"/>
            <p:nvPr/>
          </p:nvSpPr>
          <p:spPr>
            <a:xfrm flipH="1">
              <a:off x="6736828" y="2432117"/>
              <a:ext cx="8212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Tx/>
                <a:buFontTx/>
                <a:buNone/>
              </a:pPr>
              <a:r>
                <a:rPr lang="en-US" kern="1200" dirty="0">
                  <a:solidFill>
                    <a:prstClr val="black"/>
                  </a:solidFill>
                  <a:latin typeface="Corbel" panose="020B0503020204020204"/>
                  <a:ea typeface="+mn-ea"/>
                  <a:cs typeface="+mn-cs"/>
                </a:rPr>
                <a:t>Result</a:t>
              </a:r>
              <a:endParaRPr lang="en-ZA" sz="1800" kern="1200" dirty="0">
                <a:solidFill>
                  <a:prstClr val="black"/>
                </a:solidFill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E2BBE8-54B3-4500-BD30-C09684B52F81}"/>
                </a:ext>
              </a:extLst>
            </p:cNvPr>
            <p:cNvSpPr txBox="1"/>
            <p:nvPr/>
          </p:nvSpPr>
          <p:spPr>
            <a:xfrm flipH="1">
              <a:off x="6815150" y="2780852"/>
              <a:ext cx="6014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Tx/>
                <a:buFontTx/>
                <a:buNone/>
              </a:pPr>
              <a:r>
                <a:rPr lang="en-US" sz="2800" kern="1200" dirty="0">
                  <a:solidFill>
                    <a:prstClr val="black"/>
                  </a:solidFill>
                  <a:latin typeface="Agency FB" panose="020B0503020202020204" pitchFamily="34" charset="0"/>
                  <a:ea typeface="+mn-ea"/>
                  <a:cs typeface="+mn-cs"/>
                </a:rPr>
                <a:t>30</a:t>
              </a:r>
              <a:endParaRPr lang="en-ZA" sz="2800" kern="1200" dirty="0">
                <a:solidFill>
                  <a:prstClr val="black"/>
                </a:solidFill>
                <a:latin typeface="Agency FB" panose="020B0503020202020204" pitchFamily="34" charset="0"/>
                <a:ea typeface="+mn-ea"/>
                <a:cs typeface="+mn-cs"/>
              </a:endParaRPr>
            </a:p>
          </p:txBody>
        </p:sp>
        <p:sp>
          <p:nvSpPr>
            <p:cNvPr id="21" name="Plus Sign 20">
              <a:extLst>
                <a:ext uri="{FF2B5EF4-FFF2-40B4-BE49-F238E27FC236}">
                  <a16:creationId xmlns:a16="http://schemas.microsoft.com/office/drawing/2014/main" id="{76CB2C90-3F5F-4A2D-B96C-2F4370E2D723}"/>
                </a:ext>
              </a:extLst>
            </p:cNvPr>
            <p:cNvSpPr/>
            <p:nvPr/>
          </p:nvSpPr>
          <p:spPr>
            <a:xfrm>
              <a:off x="5450907" y="2974593"/>
              <a:ext cx="215624" cy="214715"/>
            </a:xfrm>
            <a:prstGeom prst="mathPlus">
              <a:avLst/>
            </a:prstGeom>
            <a:solidFill>
              <a:sysClr val="windowText" lastClr="000000"/>
            </a:solidFill>
            <a:ln w="15875" cap="rnd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22" name="Equals 21">
              <a:extLst>
                <a:ext uri="{FF2B5EF4-FFF2-40B4-BE49-F238E27FC236}">
                  <a16:creationId xmlns:a16="http://schemas.microsoft.com/office/drawing/2014/main" id="{3B9B3DE3-B73F-4693-92FA-53E52A5F4D16}"/>
                </a:ext>
              </a:extLst>
            </p:cNvPr>
            <p:cNvSpPr/>
            <p:nvPr/>
          </p:nvSpPr>
          <p:spPr>
            <a:xfrm>
              <a:off x="6432332" y="2974593"/>
              <a:ext cx="258832" cy="228516"/>
            </a:xfrm>
            <a:prstGeom prst="mathEqual">
              <a:avLst/>
            </a:prstGeom>
            <a:solidFill>
              <a:sysClr val="windowText" lastClr="000000"/>
            </a:solidFill>
            <a:ln w="15875" cap="rnd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14A3EF7-8250-451D-A26D-FDC21CB9D2B8}"/>
                </a:ext>
              </a:extLst>
            </p:cNvPr>
            <p:cNvCxnSpPr>
              <a:cxnSpLocks/>
            </p:cNvCxnSpPr>
            <p:nvPr/>
          </p:nvCxnSpPr>
          <p:spPr>
            <a:xfrm>
              <a:off x="3555925" y="4499981"/>
              <a:ext cx="4474828" cy="0"/>
            </a:xfrm>
            <a:prstGeom prst="straightConnector1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EEBB1EE-4B9D-48ED-80D6-140BAC17CEB5}"/>
                </a:ext>
              </a:extLst>
            </p:cNvPr>
            <p:cNvSpPr/>
            <p:nvPr/>
          </p:nvSpPr>
          <p:spPr>
            <a:xfrm>
              <a:off x="7510914" y="2895332"/>
              <a:ext cx="290946" cy="307777"/>
            </a:xfrm>
            <a:prstGeom prst="rect">
              <a:avLst/>
            </a:prstGeom>
            <a:solidFill>
              <a:sysClr val="window" lastClr="FFFFFF"/>
            </a:solidFill>
            <a:ln w="158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70E2105-B5F6-4C17-B517-42236ABCAD52}"/>
                </a:ext>
              </a:extLst>
            </p:cNvPr>
            <p:cNvSpPr/>
            <p:nvPr/>
          </p:nvSpPr>
          <p:spPr>
            <a:xfrm>
              <a:off x="4370550" y="3088851"/>
              <a:ext cx="290946" cy="307777"/>
            </a:xfrm>
            <a:prstGeom prst="rect">
              <a:avLst/>
            </a:prstGeom>
            <a:solidFill>
              <a:sysClr val="window" lastClr="FFFFFF"/>
            </a:solidFill>
            <a:ln w="158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AD2EDD5-08F6-4E8D-9813-D7A7E4222B83}"/>
                </a:ext>
              </a:extLst>
            </p:cNvPr>
            <p:cNvSpPr/>
            <p:nvPr/>
          </p:nvSpPr>
          <p:spPr>
            <a:xfrm>
              <a:off x="4370741" y="2598662"/>
              <a:ext cx="290946" cy="307777"/>
            </a:xfrm>
            <a:prstGeom prst="rect">
              <a:avLst/>
            </a:prstGeom>
            <a:solidFill>
              <a:sysClr val="window" lastClr="FFFFFF"/>
            </a:solidFill>
            <a:ln w="158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0C15AFF1-9352-4573-B592-7BD2989B58AC}"/>
                </a:ext>
              </a:extLst>
            </p:cNvPr>
            <p:cNvSpPr/>
            <p:nvPr/>
          </p:nvSpPr>
          <p:spPr>
            <a:xfrm>
              <a:off x="3988077" y="2518781"/>
              <a:ext cx="389288" cy="1057155"/>
            </a:xfrm>
            <a:prstGeom prst="leftBrace">
              <a:avLst/>
            </a:prstGeom>
            <a:noFill/>
            <a:ln w="952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Z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B64097C-0CEC-43F0-9E65-6714FE9062CF}"/>
                </a:ext>
              </a:extLst>
            </p:cNvPr>
            <p:cNvSpPr txBox="1"/>
            <p:nvPr/>
          </p:nvSpPr>
          <p:spPr>
            <a:xfrm flipH="1">
              <a:off x="7694280" y="3240369"/>
              <a:ext cx="7742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Tx/>
                <a:buFontTx/>
                <a:buNone/>
              </a:pPr>
              <a:r>
                <a:rPr lang="en-US" kern="1200" dirty="0">
                  <a:solidFill>
                    <a:prstClr val="black"/>
                  </a:solidFill>
                  <a:latin typeface="Corbel" panose="020B0503020204020204"/>
                  <a:ea typeface="+mn-ea"/>
                  <a:cs typeface="+mn-cs"/>
                </a:rPr>
                <a:t>Output</a:t>
              </a:r>
              <a:endParaRPr lang="en-ZA" sz="1800" kern="1200" dirty="0">
                <a:solidFill>
                  <a:prstClr val="black"/>
                </a:solidFill>
                <a:latin typeface="Corbel" panose="020B050302020402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2B93D99-054E-4EE0-BCC2-238C060308A6}"/>
                </a:ext>
              </a:extLst>
            </p:cNvPr>
            <p:cNvSpPr txBox="1"/>
            <p:nvPr/>
          </p:nvSpPr>
          <p:spPr>
            <a:xfrm flipH="1">
              <a:off x="3382861" y="2895332"/>
              <a:ext cx="6769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Tx/>
                <a:buFontTx/>
                <a:buNone/>
              </a:pPr>
              <a:r>
                <a:rPr lang="en-US" kern="1200" dirty="0">
                  <a:solidFill>
                    <a:prstClr val="black"/>
                  </a:solidFill>
                  <a:latin typeface="Corbel" panose="020B0503020204020204"/>
                  <a:ea typeface="+mn-ea"/>
                  <a:cs typeface="+mn-cs"/>
                </a:rPr>
                <a:t>Input</a:t>
              </a:r>
              <a:endParaRPr lang="en-ZA" sz="1800" kern="1200" dirty="0">
                <a:solidFill>
                  <a:prstClr val="black"/>
                </a:solidFill>
                <a:latin typeface="Corbel" panose="020B0503020204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148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3" name="Google Shape;87;p13">
            <a:extLst>
              <a:ext uri="{FF2B5EF4-FFF2-40B4-BE49-F238E27FC236}">
                <a16:creationId xmlns:a16="http://schemas.microsoft.com/office/drawing/2014/main" id="{BACD3F4D-67BF-4028-9E39-D6F31E4DBEFE}"/>
              </a:ext>
            </a:extLst>
          </p:cNvPr>
          <p:cNvSpPr txBox="1">
            <a:spLocks/>
          </p:cNvSpPr>
          <p:nvPr/>
        </p:nvSpPr>
        <p:spPr>
          <a:xfrm>
            <a:off x="82981" y="87406"/>
            <a:ext cx="8978037" cy="4975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ZA" sz="6000" b="1" dirty="0">
                <a:solidFill>
                  <a:schemeClr val="tx1"/>
                </a:solidFill>
              </a:rPr>
              <a:t>Birds!</a:t>
            </a:r>
          </a:p>
          <a:p>
            <a:r>
              <a:rPr lang="en-ZA" sz="6000" b="1" dirty="0">
                <a:solidFill>
                  <a:schemeClr val="tx1"/>
                </a:solidFill>
              </a:rPr>
              <a:t>What are their characteristics?</a:t>
            </a:r>
            <a:endParaRPr lang="en-ZA" sz="6000" b="1" dirty="0"/>
          </a:p>
        </p:txBody>
      </p:sp>
    </p:spTree>
    <p:extLst>
      <p:ext uri="{BB962C8B-B14F-4D97-AF65-F5344CB8AC3E}">
        <p14:creationId xmlns:p14="http://schemas.microsoft.com/office/powerpoint/2010/main" val="635465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448360-199F-4E24-8F3E-201066D80D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6CAAF61-B6E6-4C1D-A01C-8534BF32A374}"/>
              </a:ext>
            </a:extLst>
          </p:cNvPr>
          <p:cNvSpPr txBox="1">
            <a:spLocks/>
          </p:cNvSpPr>
          <p:nvPr/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446CBB-506B-4012-89EB-E4664C2118FC}"/>
              </a:ext>
            </a:extLst>
          </p:cNvPr>
          <p:cNvSpPr txBox="1">
            <a:spLocks/>
          </p:cNvSpPr>
          <p:nvPr/>
        </p:nvSpPr>
        <p:spPr>
          <a:xfrm>
            <a:off x="101600" y="190962"/>
            <a:ext cx="8933543" cy="58791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457200">
              <a:spcBef>
                <a:spcPct val="0"/>
              </a:spcBef>
              <a:defRPr/>
            </a:pPr>
            <a:r>
              <a:rPr lang="en-US" sz="3600" kern="1200" dirty="0">
                <a:ln w="3175" cmpd="sng">
                  <a:noFill/>
                </a:ln>
                <a:solidFill>
                  <a:schemeClr val="tx1"/>
                </a:solidFill>
                <a:latin typeface="Cousine" panose="020B0604020202020204" charset="0"/>
                <a:cs typeface="Cousine" panose="020B0604020202020204" charset="0"/>
              </a:rPr>
              <a:t>Bird class and objects example</a:t>
            </a:r>
            <a:endParaRPr lang="en-ZA" sz="3600" dirty="0"/>
          </a:p>
          <a:p>
            <a:pPr algn="ctr" defTabSz="457200">
              <a:spcBef>
                <a:spcPct val="0"/>
              </a:spcBef>
              <a:defRPr/>
            </a:pPr>
            <a:br>
              <a:rPr lang="en-ZA" sz="3600" kern="1200" dirty="0">
                <a:ln w="3175" cmpd="sng">
                  <a:noFill/>
                </a:ln>
                <a:solidFill>
                  <a:schemeClr val="tx1"/>
                </a:solidFill>
                <a:latin typeface="Cousine" panose="020B0604020202020204" charset="0"/>
                <a:cs typeface="Cousine" panose="020B0604020202020204" charset="0"/>
              </a:rPr>
            </a:br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7B8492-AFBB-4EB9-B8DD-E88B77CA6C9A}"/>
              </a:ext>
            </a:extLst>
          </p:cNvPr>
          <p:cNvSpPr/>
          <p:nvPr/>
        </p:nvSpPr>
        <p:spPr>
          <a:xfrm>
            <a:off x="4951721" y="3028382"/>
            <a:ext cx="1919052" cy="1905085"/>
          </a:xfrm>
          <a:prstGeom prst="rect">
            <a:avLst/>
          </a:prstGeom>
          <a:solidFill>
            <a:srgbClr val="F9923D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16A5E6-A1FC-47B3-96DF-F27902B40006}"/>
              </a:ext>
            </a:extLst>
          </p:cNvPr>
          <p:cNvSpPr/>
          <p:nvPr/>
        </p:nvSpPr>
        <p:spPr>
          <a:xfrm>
            <a:off x="4951720" y="1032555"/>
            <a:ext cx="1917309" cy="1905085"/>
          </a:xfrm>
          <a:prstGeom prst="rect">
            <a:avLst/>
          </a:prstGeom>
          <a:solidFill>
            <a:srgbClr val="D678BD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04A09E-C780-4FCD-A9A0-2001A44AB0C8}"/>
              </a:ext>
            </a:extLst>
          </p:cNvPr>
          <p:cNvGrpSpPr/>
          <p:nvPr/>
        </p:nvGrpSpPr>
        <p:grpSpPr>
          <a:xfrm>
            <a:off x="101600" y="2191562"/>
            <a:ext cx="2034603" cy="2291893"/>
            <a:chOff x="726576" y="1977390"/>
            <a:chExt cx="1817293" cy="229189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BEE9219-AE29-4242-B650-C6B140256905}"/>
                </a:ext>
              </a:extLst>
            </p:cNvPr>
            <p:cNvSpPr/>
            <p:nvPr/>
          </p:nvSpPr>
          <p:spPr>
            <a:xfrm>
              <a:off x="833731" y="2364198"/>
              <a:ext cx="1438235" cy="190508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7F6675-8BC6-4CF5-99B3-2D85B7B247CB}"/>
                </a:ext>
              </a:extLst>
            </p:cNvPr>
            <p:cNvSpPr txBox="1"/>
            <p:nvPr/>
          </p:nvSpPr>
          <p:spPr>
            <a:xfrm>
              <a:off x="726576" y="1977390"/>
              <a:ext cx="18079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Cousine" panose="020B0604020202020204" charset="0"/>
                  <a:cs typeface="Cousine" panose="020B0604020202020204" charset="0"/>
                </a:rPr>
                <a:t>Bird Class</a:t>
              </a:r>
              <a:endParaRPr lang="en-ZA" sz="1600" dirty="0">
                <a:latin typeface="Cousine" panose="020B0604020202020204" charset="0"/>
                <a:cs typeface="Cousine" panose="020B060402020202020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CB95EF-3E87-47E6-800D-97BE7E85B265}"/>
                </a:ext>
              </a:extLst>
            </p:cNvPr>
            <p:cNvSpPr txBox="1"/>
            <p:nvPr/>
          </p:nvSpPr>
          <p:spPr>
            <a:xfrm>
              <a:off x="959265" y="2584959"/>
              <a:ext cx="15846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usine" panose="020B0604020202020204" charset="0"/>
                  <a:cs typeface="Cousine" panose="020B0604020202020204" charset="0"/>
                </a:rPr>
                <a:t>Name</a:t>
              </a:r>
            </a:p>
            <a:p>
              <a:r>
                <a:rPr lang="en-US" sz="1200" dirty="0" err="1">
                  <a:latin typeface="Cousine" panose="020B0604020202020204" charset="0"/>
                  <a:cs typeface="Cousine" panose="020B0604020202020204" charset="0"/>
                </a:rPr>
                <a:t>CanFly</a:t>
              </a:r>
              <a:r>
                <a:rPr lang="en-US" sz="1200" dirty="0">
                  <a:latin typeface="Cousine" panose="020B0604020202020204" charset="0"/>
                  <a:cs typeface="Cousine" panose="020B0604020202020204" charset="0"/>
                </a:rPr>
                <a:t> </a:t>
              </a:r>
              <a:r>
                <a:rPr lang="en-US" sz="1200" dirty="0" err="1">
                  <a:latin typeface="Cousine" panose="020B0604020202020204" charset="0"/>
                  <a:cs typeface="Cousine" panose="020B0604020202020204" charset="0"/>
                </a:rPr>
                <a:t>IsNocturnal</a:t>
              </a:r>
              <a:r>
                <a:rPr lang="en-US" sz="1200" dirty="0">
                  <a:latin typeface="Cousine" panose="020B0604020202020204" charset="0"/>
                  <a:cs typeface="Cousine" panose="020B0604020202020204" charset="0"/>
                </a:rPr>
                <a:t> </a:t>
              </a:r>
              <a:r>
                <a:rPr lang="en-US" sz="1200" dirty="0" err="1">
                  <a:latin typeface="Cousine" panose="020B0604020202020204" charset="0"/>
                  <a:cs typeface="Cousine" panose="020B0604020202020204" charset="0"/>
                </a:rPr>
                <a:t>GeneralHeight</a:t>
              </a:r>
              <a:r>
                <a:rPr lang="en-US" sz="1200" dirty="0">
                  <a:latin typeface="Cousine" panose="020B0604020202020204" charset="0"/>
                  <a:cs typeface="Cousine" panose="020B0604020202020204" charset="0"/>
                </a:rPr>
                <a:t> </a:t>
              </a:r>
            </a:p>
            <a:p>
              <a:r>
                <a:rPr lang="en-US" sz="1200" dirty="0">
                  <a:latin typeface="Cousine" panose="020B0604020202020204" charset="0"/>
                  <a:cs typeface="Cousine" panose="020B0604020202020204" charset="0"/>
                </a:rPr>
                <a:t>Color</a:t>
              </a:r>
              <a:br>
                <a:rPr lang="en-US" sz="1200" dirty="0">
                  <a:latin typeface="Cousine" panose="020B0604020202020204" charset="0"/>
                  <a:cs typeface="Cousine" panose="020B0604020202020204" charset="0"/>
                </a:rPr>
              </a:br>
              <a:r>
                <a:rPr lang="en-US" sz="1200" dirty="0">
                  <a:latin typeface="Cousine" panose="020B0604020202020204" charset="0"/>
                  <a:cs typeface="Cousine" panose="020B0604020202020204" charset="0"/>
                </a:rPr>
                <a:t>Region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FD35D6B-5C7C-4061-98EE-D61307D35F8F}"/>
              </a:ext>
            </a:extLst>
          </p:cNvPr>
          <p:cNvSpPr txBox="1"/>
          <p:nvPr/>
        </p:nvSpPr>
        <p:spPr>
          <a:xfrm>
            <a:off x="4961560" y="1154102"/>
            <a:ext cx="20555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sine" panose="020B0604020202020204" charset="0"/>
                <a:cs typeface="Cousine" panose="020B0604020202020204" charset="0"/>
              </a:rPr>
              <a:t>Name = Ostrich</a:t>
            </a:r>
          </a:p>
          <a:p>
            <a:r>
              <a:rPr lang="en-US" sz="1200" dirty="0" err="1">
                <a:latin typeface="Cousine" panose="020B0604020202020204" charset="0"/>
                <a:cs typeface="Cousine" panose="020B0604020202020204" charset="0"/>
              </a:rPr>
              <a:t>CanFly</a:t>
            </a:r>
            <a:r>
              <a:rPr lang="en-US" sz="1200" dirty="0">
                <a:latin typeface="Cousine" panose="020B0604020202020204" charset="0"/>
                <a:cs typeface="Cousine" panose="020B0604020202020204" charset="0"/>
              </a:rPr>
              <a:t> = False</a:t>
            </a:r>
          </a:p>
          <a:p>
            <a:r>
              <a:rPr lang="en-US" sz="1200" dirty="0" err="1">
                <a:latin typeface="Cousine" panose="020B0604020202020204" charset="0"/>
                <a:cs typeface="Cousine" panose="020B0604020202020204" charset="0"/>
              </a:rPr>
              <a:t>IsNocturnal</a:t>
            </a:r>
            <a:r>
              <a:rPr lang="en-US" sz="1200" dirty="0">
                <a:latin typeface="Cousine" panose="020B0604020202020204" charset="0"/>
                <a:cs typeface="Cousine" panose="020B0604020202020204" charset="0"/>
              </a:rPr>
              <a:t> = False</a:t>
            </a:r>
          </a:p>
          <a:p>
            <a:r>
              <a:rPr lang="en-US" sz="1200" dirty="0" err="1">
                <a:latin typeface="Cousine" panose="020B0604020202020204" charset="0"/>
                <a:cs typeface="Cousine" panose="020B0604020202020204" charset="0"/>
              </a:rPr>
              <a:t>GeneralHeight</a:t>
            </a:r>
            <a:r>
              <a:rPr lang="en-US" sz="1200" dirty="0">
                <a:latin typeface="Cousine" panose="020B0604020202020204" charset="0"/>
                <a:cs typeface="Cousine" panose="020B0604020202020204" charset="0"/>
              </a:rPr>
              <a:t> = 2.0 (m)</a:t>
            </a:r>
          </a:p>
          <a:p>
            <a:r>
              <a:rPr lang="en-US" sz="1200" dirty="0">
                <a:latin typeface="Cousine" panose="020B0604020202020204" charset="0"/>
                <a:cs typeface="Cousine" panose="020B0604020202020204" charset="0"/>
              </a:rPr>
              <a:t>Color = Black and white</a:t>
            </a:r>
            <a:br>
              <a:rPr lang="en-US" sz="1200" dirty="0">
                <a:latin typeface="Cousine" panose="020B0604020202020204" charset="0"/>
                <a:cs typeface="Cousine" panose="020B0604020202020204" charset="0"/>
              </a:rPr>
            </a:br>
            <a:r>
              <a:rPr lang="en-US" sz="1200" dirty="0">
                <a:latin typeface="Cousine" panose="020B0604020202020204" charset="0"/>
                <a:cs typeface="Cousine" panose="020B0604020202020204" charset="0"/>
              </a:rPr>
              <a:t>Region = Africa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7FC7C7-1513-4D79-9A42-922C18EFF361}"/>
              </a:ext>
            </a:extLst>
          </p:cNvPr>
          <p:cNvSpPr txBox="1"/>
          <p:nvPr/>
        </p:nvSpPr>
        <p:spPr>
          <a:xfrm>
            <a:off x="4951720" y="3316741"/>
            <a:ext cx="2069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sine" panose="020B0604020202020204" charset="0"/>
                <a:cs typeface="Cousine" panose="020B0604020202020204" charset="0"/>
              </a:rPr>
              <a:t>Name = Spotted Owl</a:t>
            </a:r>
          </a:p>
          <a:p>
            <a:r>
              <a:rPr lang="en-US" sz="1200" dirty="0" err="1">
                <a:latin typeface="Cousine" panose="020B0604020202020204" charset="0"/>
                <a:cs typeface="Cousine" panose="020B0604020202020204" charset="0"/>
              </a:rPr>
              <a:t>CanFly</a:t>
            </a:r>
            <a:r>
              <a:rPr lang="en-US" sz="1200" dirty="0">
                <a:latin typeface="Cousine" panose="020B0604020202020204" charset="0"/>
                <a:cs typeface="Cousine" panose="020B0604020202020204" charset="0"/>
              </a:rPr>
              <a:t> = True</a:t>
            </a:r>
          </a:p>
          <a:p>
            <a:r>
              <a:rPr lang="en-US" sz="1200" dirty="0" err="1">
                <a:latin typeface="Cousine" panose="020B0604020202020204" charset="0"/>
                <a:cs typeface="Cousine" panose="020B0604020202020204" charset="0"/>
              </a:rPr>
              <a:t>IsNocturnal</a:t>
            </a:r>
            <a:r>
              <a:rPr lang="en-US" sz="1200" dirty="0">
                <a:latin typeface="Cousine" panose="020B0604020202020204" charset="0"/>
                <a:cs typeface="Cousine" panose="020B0604020202020204" charset="0"/>
              </a:rPr>
              <a:t> = True</a:t>
            </a:r>
          </a:p>
          <a:p>
            <a:r>
              <a:rPr lang="en-US" sz="1200" dirty="0" err="1">
                <a:latin typeface="Cousine" panose="020B0604020202020204" charset="0"/>
                <a:cs typeface="Cousine" panose="020B0604020202020204" charset="0"/>
              </a:rPr>
              <a:t>GeneralHeight</a:t>
            </a:r>
            <a:r>
              <a:rPr lang="en-US" sz="1200" dirty="0">
                <a:latin typeface="Cousine" panose="020B0604020202020204" charset="0"/>
                <a:cs typeface="Cousine" panose="020B0604020202020204" charset="0"/>
              </a:rPr>
              <a:t> = 0.4 (m)</a:t>
            </a:r>
          </a:p>
          <a:p>
            <a:r>
              <a:rPr lang="en-US" sz="1200" dirty="0">
                <a:latin typeface="Cousine" panose="020B0604020202020204" charset="0"/>
                <a:cs typeface="Cousine" panose="020B0604020202020204" charset="0"/>
              </a:rPr>
              <a:t>Color = Brown</a:t>
            </a:r>
            <a:br>
              <a:rPr lang="en-US" sz="1200" dirty="0">
                <a:latin typeface="Cousine" panose="020B0604020202020204" charset="0"/>
                <a:cs typeface="Cousine" panose="020B0604020202020204" charset="0"/>
              </a:rPr>
            </a:br>
            <a:r>
              <a:rPr lang="en-US" sz="1200" dirty="0">
                <a:latin typeface="Cousine" panose="020B0604020202020204" charset="0"/>
                <a:cs typeface="Cousine" panose="020B0604020202020204" charset="0"/>
              </a:rPr>
              <a:t>Region = America</a:t>
            </a:r>
          </a:p>
        </p:txBody>
      </p:sp>
      <p:pic>
        <p:nvPicPr>
          <p:cNvPr id="12" name="Picture 2" descr="Image result for Spotted Owl region">
            <a:extLst>
              <a:ext uri="{FF2B5EF4-FFF2-40B4-BE49-F238E27FC236}">
                <a16:creationId xmlns:a16="http://schemas.microsoft.com/office/drawing/2014/main" id="{679E355F-9C51-4F0E-92ED-76636F313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54" y="3177931"/>
            <a:ext cx="1631271" cy="162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Ostrich">
            <a:extLst>
              <a:ext uri="{FF2B5EF4-FFF2-40B4-BE49-F238E27FC236}">
                <a16:creationId xmlns:a16="http://schemas.microsoft.com/office/drawing/2014/main" id="{BB626317-6505-49FC-AD84-7E3FB3715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458" y="1071584"/>
            <a:ext cx="1295276" cy="182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D6E504-380E-4DA4-83B0-1D8B26C2C090}"/>
              </a:ext>
            </a:extLst>
          </p:cNvPr>
          <p:cNvGrpSpPr/>
          <p:nvPr/>
        </p:nvGrpSpPr>
        <p:grpSpPr>
          <a:xfrm>
            <a:off x="1831786" y="977336"/>
            <a:ext cx="3473261" cy="2163622"/>
            <a:chOff x="2260708" y="847313"/>
            <a:chExt cx="3430908" cy="211864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B8085C6-AB77-481E-971F-67E2DCE929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0708" y="1280799"/>
              <a:ext cx="3077581" cy="1685154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759806-F1F9-495E-904E-05FF0EF3679F}"/>
                </a:ext>
              </a:extLst>
            </p:cNvPr>
            <p:cNvSpPr txBox="1"/>
            <p:nvPr/>
          </p:nvSpPr>
          <p:spPr>
            <a:xfrm>
              <a:off x="4218264" y="847313"/>
              <a:ext cx="14733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Tx/>
                <a:buFontTx/>
                <a:buNone/>
              </a:pPr>
              <a:r>
                <a:rPr lang="en-US" sz="1600" kern="1200" dirty="0">
                  <a:solidFill>
                    <a:prstClr val="black"/>
                  </a:solidFill>
                  <a:latin typeface="Cousine" panose="020B0604020202020204" charset="0"/>
                  <a:ea typeface="+mn-ea"/>
                  <a:cs typeface="Cousine" panose="020B0604020202020204" charset="0"/>
                </a:rPr>
                <a:t>Bird Object</a:t>
              </a:r>
              <a:endParaRPr lang="en-ZA" sz="1600" kern="1200" dirty="0">
                <a:solidFill>
                  <a:prstClr val="black"/>
                </a:solidFill>
                <a:latin typeface="Cousine" panose="020B0604020202020204" charset="0"/>
                <a:ea typeface="+mn-ea"/>
                <a:cs typeface="Cousine" panose="020B060402020202020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5D9770-CCD2-48A0-BE62-FDF172F96A05}"/>
              </a:ext>
            </a:extLst>
          </p:cNvPr>
          <p:cNvGrpSpPr/>
          <p:nvPr/>
        </p:nvGrpSpPr>
        <p:grpSpPr>
          <a:xfrm>
            <a:off x="1845946" y="3219837"/>
            <a:ext cx="3212284" cy="652105"/>
            <a:chOff x="2282418" y="2803138"/>
            <a:chExt cx="3184090" cy="652105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768874E-EF8A-4558-8368-D51622954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2418" y="3449469"/>
              <a:ext cx="3087827" cy="5774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D6F9BB-E2A0-4CD6-9646-DF8689E23D13}"/>
                </a:ext>
              </a:extLst>
            </p:cNvPr>
            <p:cNvSpPr txBox="1"/>
            <p:nvPr/>
          </p:nvSpPr>
          <p:spPr>
            <a:xfrm>
              <a:off x="4294103" y="2803138"/>
              <a:ext cx="11724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buClrTx/>
                <a:buFontTx/>
                <a:buNone/>
              </a:pPr>
              <a:r>
                <a:rPr lang="en-US" sz="1600" kern="1200" dirty="0">
                  <a:solidFill>
                    <a:prstClr val="black"/>
                  </a:solidFill>
                  <a:latin typeface="Cousine" panose="020B0604020202020204" charset="0"/>
                  <a:ea typeface="+mn-ea"/>
                  <a:cs typeface="Cousine" panose="020B0604020202020204" charset="0"/>
                </a:rPr>
                <a:t>Bird Object</a:t>
              </a:r>
              <a:endParaRPr lang="en-ZA" sz="1600" kern="1200" dirty="0">
                <a:solidFill>
                  <a:prstClr val="black"/>
                </a:solidFill>
                <a:latin typeface="Cousine" panose="020B0604020202020204" charset="0"/>
                <a:ea typeface="+mn-ea"/>
                <a:cs typeface="Cousine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7738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3" name="Google Shape;87;p13">
            <a:extLst>
              <a:ext uri="{FF2B5EF4-FFF2-40B4-BE49-F238E27FC236}">
                <a16:creationId xmlns:a16="http://schemas.microsoft.com/office/drawing/2014/main" id="{BACD3F4D-67BF-4028-9E39-D6F31E4DBEFE}"/>
              </a:ext>
            </a:extLst>
          </p:cNvPr>
          <p:cNvSpPr txBox="1">
            <a:spLocks/>
          </p:cNvSpPr>
          <p:nvPr/>
        </p:nvSpPr>
        <p:spPr>
          <a:xfrm>
            <a:off x="82981" y="87406"/>
            <a:ext cx="8978037" cy="4975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ZA" sz="6000" b="1" dirty="0">
                <a:solidFill>
                  <a:schemeClr val="tx1"/>
                </a:solidFill>
              </a:rPr>
              <a:t>Example of a class and objects for online shopping?</a:t>
            </a:r>
            <a:endParaRPr lang="en-ZA" sz="6000" b="1" dirty="0"/>
          </a:p>
        </p:txBody>
      </p:sp>
    </p:spTree>
    <p:extLst>
      <p:ext uri="{BB962C8B-B14F-4D97-AF65-F5344CB8AC3E}">
        <p14:creationId xmlns:p14="http://schemas.microsoft.com/office/powerpoint/2010/main" val="367798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3" name="Google Shape;87;p13">
            <a:extLst>
              <a:ext uri="{FF2B5EF4-FFF2-40B4-BE49-F238E27FC236}">
                <a16:creationId xmlns:a16="http://schemas.microsoft.com/office/drawing/2014/main" id="{BACD3F4D-67BF-4028-9E39-D6F31E4DBEFE}"/>
              </a:ext>
            </a:extLst>
          </p:cNvPr>
          <p:cNvSpPr txBox="1">
            <a:spLocks/>
          </p:cNvSpPr>
          <p:nvPr/>
        </p:nvSpPr>
        <p:spPr>
          <a:xfrm>
            <a:off x="82981" y="87406"/>
            <a:ext cx="8978037" cy="4975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ZA" sz="6000" b="1" dirty="0">
                <a:solidFill>
                  <a:schemeClr val="tx1"/>
                </a:solidFill>
              </a:rPr>
              <a:t>Can you separate the following into the 3 layers of an application?</a:t>
            </a:r>
            <a:endParaRPr lang="en-ZA" sz="6000" b="1" dirty="0"/>
          </a:p>
        </p:txBody>
      </p:sp>
    </p:spTree>
    <p:extLst>
      <p:ext uri="{BB962C8B-B14F-4D97-AF65-F5344CB8AC3E}">
        <p14:creationId xmlns:p14="http://schemas.microsoft.com/office/powerpoint/2010/main" val="2509911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18102E-12D6-4DE2-86EC-DE577E72A1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C0780DF-4792-466C-9C31-EF28B0A716A5}"/>
              </a:ext>
            </a:extLst>
          </p:cNvPr>
          <p:cNvSpPr txBox="1">
            <a:spLocks/>
          </p:cNvSpPr>
          <p:nvPr/>
        </p:nvSpPr>
        <p:spPr>
          <a:xfrm>
            <a:off x="511486" y="261370"/>
            <a:ext cx="8229600" cy="63871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457200">
              <a:spcBef>
                <a:spcPct val="0"/>
              </a:spcBef>
              <a:defRPr/>
            </a:pPr>
            <a:br>
              <a:rPr lang="en-ZA" sz="3600" kern="1200" dirty="0">
                <a:ln w="3175" cmpd="sng">
                  <a:noFill/>
                </a:ln>
                <a:solidFill>
                  <a:schemeClr val="tx1"/>
                </a:solidFill>
                <a:latin typeface="Cousine" panose="020B0604020202020204" charset="0"/>
                <a:cs typeface="Cousine" panose="020B0604020202020204" charset="0"/>
              </a:rPr>
            </a:br>
            <a:endParaRPr lang="en-ZA" dirty="0">
              <a:solidFill>
                <a:schemeClr val="tx1"/>
              </a:solidFill>
            </a:endParaRPr>
          </a:p>
        </p:txBody>
      </p:sp>
      <p:pic>
        <p:nvPicPr>
          <p:cNvPr id="4" name="Content Placeholder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B2A7DE2-B775-4DC0-BE43-7FD772182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56" y="348344"/>
            <a:ext cx="1208200" cy="12082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973298-C558-4210-9D19-7F2BDDBF7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373" y="282732"/>
            <a:ext cx="2325785" cy="1208200"/>
          </a:xfrm>
          <a:prstGeom prst="rect">
            <a:avLst/>
          </a:prstGeom>
        </p:spPr>
      </p:pic>
      <p:pic>
        <p:nvPicPr>
          <p:cNvPr id="7" name="Picture 4" descr="Image result for .net">
            <a:extLst>
              <a:ext uri="{FF2B5EF4-FFF2-40B4-BE49-F238E27FC236}">
                <a16:creationId xmlns:a16="http://schemas.microsoft.com/office/drawing/2014/main" id="{742E40E4-AC91-49E4-B429-E1B3E6BC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271" y="1877191"/>
            <a:ext cx="1297404" cy="129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java">
            <a:extLst>
              <a:ext uri="{FF2B5EF4-FFF2-40B4-BE49-F238E27FC236}">
                <a16:creationId xmlns:a16="http://schemas.microsoft.com/office/drawing/2014/main" id="{6909FB2B-3F7D-4AA5-B32F-98E34CCCE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34" y="1877191"/>
            <a:ext cx="2200576" cy="123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javascript logo">
            <a:extLst>
              <a:ext uri="{FF2B5EF4-FFF2-40B4-BE49-F238E27FC236}">
                <a16:creationId xmlns:a16="http://schemas.microsoft.com/office/drawing/2014/main" id="{325A4524-B693-438D-8A0E-18078E1C5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128" y="1880247"/>
            <a:ext cx="1208202" cy="127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mage result for HTML logo">
            <a:extLst>
              <a:ext uri="{FF2B5EF4-FFF2-40B4-BE49-F238E27FC236}">
                <a16:creationId xmlns:a16="http://schemas.microsoft.com/office/drawing/2014/main" id="{295AFE31-5587-4A61-BEDA-35AD05393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689" y="338723"/>
            <a:ext cx="2027087" cy="126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mysql logo">
            <a:extLst>
              <a:ext uri="{FF2B5EF4-FFF2-40B4-BE49-F238E27FC236}">
                <a16:creationId xmlns:a16="http://schemas.microsoft.com/office/drawing/2014/main" id="{2968ECC7-1497-428F-9F3A-4ED9BD5F4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311" y="3702449"/>
            <a:ext cx="1551640" cy="107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Image result for python logo">
            <a:extLst>
              <a:ext uri="{FF2B5EF4-FFF2-40B4-BE49-F238E27FC236}">
                <a16:creationId xmlns:a16="http://schemas.microsoft.com/office/drawing/2014/main" id="{9D787552-E0CB-4154-8843-B53A8B233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31" y="1970068"/>
            <a:ext cx="1208201" cy="120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 descr="Image result for c++ logo">
            <a:extLst>
              <a:ext uri="{FF2B5EF4-FFF2-40B4-BE49-F238E27FC236}">
                <a16:creationId xmlns:a16="http://schemas.microsoft.com/office/drawing/2014/main" id="{DEAA2B44-8C32-44E9-8285-6336A17BB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788" y="3702449"/>
            <a:ext cx="973336" cy="109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DD3DA781-7C77-403A-8F5E-5401F1BB43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4106" y="3591673"/>
            <a:ext cx="930317" cy="131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0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18102E-12D6-4DE2-86EC-DE577E72A1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C0780DF-4792-466C-9C31-EF28B0A716A5}"/>
              </a:ext>
            </a:extLst>
          </p:cNvPr>
          <p:cNvSpPr txBox="1">
            <a:spLocks/>
          </p:cNvSpPr>
          <p:nvPr/>
        </p:nvSpPr>
        <p:spPr>
          <a:xfrm>
            <a:off x="511486" y="261370"/>
            <a:ext cx="8229600" cy="63871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457200">
              <a:spcBef>
                <a:spcPct val="0"/>
              </a:spcBef>
              <a:defRPr/>
            </a:pPr>
            <a:br>
              <a:rPr lang="en-ZA" sz="3600" kern="1200" dirty="0">
                <a:ln w="3175" cmpd="sng">
                  <a:noFill/>
                </a:ln>
                <a:solidFill>
                  <a:schemeClr val="tx1"/>
                </a:solidFill>
                <a:latin typeface="Cousine" panose="020B0604020202020204" charset="0"/>
                <a:cs typeface="Cousine" panose="020B0604020202020204" charset="0"/>
              </a:rPr>
            </a:br>
            <a:endParaRPr lang="en-ZA" dirty="0">
              <a:solidFill>
                <a:schemeClr val="tx1"/>
              </a:solidFill>
            </a:endParaRPr>
          </a:p>
        </p:txBody>
      </p:sp>
      <p:pic>
        <p:nvPicPr>
          <p:cNvPr id="4" name="Content Placeholder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B2A7DE2-B775-4DC0-BE43-7FD772182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842" y="1966749"/>
            <a:ext cx="1208200" cy="12082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973298-C558-4210-9D19-7F2BDDBF7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731" y="3635676"/>
            <a:ext cx="2325785" cy="1208200"/>
          </a:xfrm>
          <a:prstGeom prst="rect">
            <a:avLst/>
          </a:prstGeom>
        </p:spPr>
      </p:pic>
      <p:pic>
        <p:nvPicPr>
          <p:cNvPr id="7" name="Picture 4" descr="Image result for .net">
            <a:extLst>
              <a:ext uri="{FF2B5EF4-FFF2-40B4-BE49-F238E27FC236}">
                <a16:creationId xmlns:a16="http://schemas.microsoft.com/office/drawing/2014/main" id="{742E40E4-AC91-49E4-B429-E1B3E6BC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753" y="1844650"/>
            <a:ext cx="1297404" cy="129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java">
            <a:extLst>
              <a:ext uri="{FF2B5EF4-FFF2-40B4-BE49-F238E27FC236}">
                <a16:creationId xmlns:a16="http://schemas.microsoft.com/office/drawing/2014/main" id="{6909FB2B-3F7D-4AA5-B32F-98E34CCCE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73" y="1877191"/>
            <a:ext cx="2200576" cy="123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javascript logo">
            <a:extLst>
              <a:ext uri="{FF2B5EF4-FFF2-40B4-BE49-F238E27FC236}">
                <a16:creationId xmlns:a16="http://schemas.microsoft.com/office/drawing/2014/main" id="{325A4524-B693-438D-8A0E-18078E1C5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30" y="330316"/>
            <a:ext cx="1208202" cy="127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mage result for HTML logo">
            <a:extLst>
              <a:ext uri="{FF2B5EF4-FFF2-40B4-BE49-F238E27FC236}">
                <a16:creationId xmlns:a16="http://schemas.microsoft.com/office/drawing/2014/main" id="{295AFE31-5587-4A61-BEDA-35AD05393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78" y="271728"/>
            <a:ext cx="2027087" cy="126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mysql logo">
            <a:extLst>
              <a:ext uri="{FF2B5EF4-FFF2-40B4-BE49-F238E27FC236}">
                <a16:creationId xmlns:a16="http://schemas.microsoft.com/office/drawing/2014/main" id="{2968ECC7-1497-428F-9F3A-4ED9BD5F4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310" y="3702448"/>
            <a:ext cx="1551640" cy="107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Image result for python logo">
            <a:extLst>
              <a:ext uri="{FF2B5EF4-FFF2-40B4-BE49-F238E27FC236}">
                <a16:creationId xmlns:a16="http://schemas.microsoft.com/office/drawing/2014/main" id="{9D787552-E0CB-4154-8843-B53A8B233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727" y="1969796"/>
            <a:ext cx="1208201" cy="120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 descr="Image result for c++ logo">
            <a:extLst>
              <a:ext uri="{FF2B5EF4-FFF2-40B4-BE49-F238E27FC236}">
                <a16:creationId xmlns:a16="http://schemas.microsoft.com/office/drawing/2014/main" id="{DEAA2B44-8C32-44E9-8285-6336A17BB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613" y="2024495"/>
            <a:ext cx="973336" cy="109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DD3DA781-7C77-403A-8F5E-5401F1BB43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34516" y="310389"/>
            <a:ext cx="930317" cy="131425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B96540-30B3-4CF1-9F68-36822F8F6752}"/>
              </a:ext>
            </a:extLst>
          </p:cNvPr>
          <p:cNvCxnSpPr>
            <a:cxnSpLocks/>
          </p:cNvCxnSpPr>
          <p:nvPr/>
        </p:nvCxnSpPr>
        <p:spPr>
          <a:xfrm>
            <a:off x="91440" y="1696720"/>
            <a:ext cx="8961120" cy="0"/>
          </a:xfrm>
          <a:prstGeom prst="line">
            <a:avLst/>
          </a:prstGeom>
          <a:ln w="349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C0F73E-29C5-4C66-B178-FE01340FF15A}"/>
              </a:ext>
            </a:extLst>
          </p:cNvPr>
          <p:cNvCxnSpPr>
            <a:cxnSpLocks/>
          </p:cNvCxnSpPr>
          <p:nvPr/>
        </p:nvCxnSpPr>
        <p:spPr>
          <a:xfrm>
            <a:off x="103053" y="3451617"/>
            <a:ext cx="8961120" cy="0"/>
          </a:xfrm>
          <a:prstGeom prst="line">
            <a:avLst/>
          </a:prstGeom>
          <a:ln w="349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21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5" name="Google Shape;79;p13">
            <a:extLst>
              <a:ext uri="{FF2B5EF4-FFF2-40B4-BE49-F238E27FC236}">
                <a16:creationId xmlns:a16="http://schemas.microsoft.com/office/drawing/2014/main" id="{36DCFA0F-8803-4097-B16F-AD4E14299E53}"/>
              </a:ext>
            </a:extLst>
          </p:cNvPr>
          <p:cNvGrpSpPr/>
          <p:nvPr/>
        </p:nvGrpSpPr>
        <p:grpSpPr>
          <a:xfrm>
            <a:off x="6125804" y="2334470"/>
            <a:ext cx="2174335" cy="2111735"/>
            <a:chOff x="5708850" y="3417450"/>
            <a:chExt cx="2931161" cy="2815646"/>
          </a:xfrm>
        </p:grpSpPr>
        <p:sp>
          <p:nvSpPr>
            <p:cNvPr id="16" name="Google Shape;80;p13">
              <a:extLst>
                <a:ext uri="{FF2B5EF4-FFF2-40B4-BE49-F238E27FC236}">
                  <a16:creationId xmlns:a16="http://schemas.microsoft.com/office/drawing/2014/main" id="{D00D79EC-01DE-4566-9F7A-DA0A99E43837}"/>
                </a:ext>
              </a:extLst>
            </p:cNvPr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;p13">
              <a:extLst>
                <a:ext uri="{FF2B5EF4-FFF2-40B4-BE49-F238E27FC236}">
                  <a16:creationId xmlns:a16="http://schemas.microsoft.com/office/drawing/2014/main" id="{A066D99E-A74F-41D4-84BF-C195D6656D8E}"/>
                </a:ext>
              </a:extLst>
            </p:cNvPr>
            <p:cNvSpPr/>
            <p:nvPr/>
          </p:nvSpPr>
          <p:spPr>
            <a:xfrm>
              <a:off x="8516561" y="39420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8" name="Google Shape;82;p13">
              <a:extLst>
                <a:ext uri="{FF2B5EF4-FFF2-40B4-BE49-F238E27FC236}">
                  <a16:creationId xmlns:a16="http://schemas.microsoft.com/office/drawing/2014/main" id="{671F9E21-0706-487B-987F-2F02F79A83FE}"/>
                </a:ext>
              </a:extLst>
            </p:cNvPr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9" name="Google Shape;83;p13">
              <a:extLst>
                <a:ext uri="{FF2B5EF4-FFF2-40B4-BE49-F238E27FC236}">
                  <a16:creationId xmlns:a16="http://schemas.microsoft.com/office/drawing/2014/main" id="{05759937-0B8A-4078-8198-995CBF040855}"/>
                </a:ext>
              </a:extLst>
            </p:cNvPr>
            <p:cNvSpPr/>
            <p:nvPr/>
          </p:nvSpPr>
          <p:spPr>
            <a:xfrm rot="-5400000">
              <a:off x="5708850" y="34174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84;p13">
              <a:extLst>
                <a:ext uri="{FF2B5EF4-FFF2-40B4-BE49-F238E27FC236}">
                  <a16:creationId xmlns:a16="http://schemas.microsoft.com/office/drawing/2014/main" id="{A0AE9AEE-78C1-48D6-9E7C-8A035ADD1445}"/>
                </a:ext>
              </a:extLst>
            </p:cNvPr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85;p13">
              <a:extLst>
                <a:ext uri="{FF2B5EF4-FFF2-40B4-BE49-F238E27FC236}">
                  <a16:creationId xmlns:a16="http://schemas.microsoft.com/office/drawing/2014/main" id="{D4EF2768-AAC5-4F8C-9C7A-CBEA095DEA5A}"/>
                </a:ext>
              </a:extLst>
            </p:cNvPr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86;p13">
              <a:extLst>
                <a:ext uri="{FF2B5EF4-FFF2-40B4-BE49-F238E27FC236}">
                  <a16:creationId xmlns:a16="http://schemas.microsoft.com/office/drawing/2014/main" id="{E2C88BF1-AE26-406F-9557-DC32FC8DB9D8}"/>
                </a:ext>
              </a:extLst>
            </p:cNvPr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23" name="Google Shape;87;p13">
            <a:extLst>
              <a:ext uri="{FF2B5EF4-FFF2-40B4-BE49-F238E27FC236}">
                <a16:creationId xmlns:a16="http://schemas.microsoft.com/office/drawing/2014/main" id="{BACD3F4D-67BF-4028-9E39-D6F31E4DBEFE}"/>
              </a:ext>
            </a:extLst>
          </p:cNvPr>
          <p:cNvSpPr txBox="1">
            <a:spLocks/>
          </p:cNvSpPr>
          <p:nvPr/>
        </p:nvSpPr>
        <p:spPr>
          <a:xfrm>
            <a:off x="878657" y="64754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ZA" sz="6000" b="1" dirty="0">
                <a:solidFill>
                  <a:schemeClr val="tx1"/>
                </a:solidFill>
              </a:rPr>
              <a:t>Hello</a:t>
            </a:r>
            <a:r>
              <a:rPr lang="en-ZA" sz="6000" b="1" dirty="0"/>
              <a:t> </a:t>
            </a:r>
            <a:r>
              <a:rPr lang="en-ZA" sz="6000" b="1" dirty="0">
                <a:solidFill>
                  <a:schemeClr val="tx1"/>
                </a:solidFill>
              </a:rPr>
              <a:t>world</a:t>
            </a:r>
            <a:endParaRPr lang="en-ZA" sz="6000" b="1" dirty="0"/>
          </a:p>
        </p:txBody>
      </p:sp>
      <p:sp>
        <p:nvSpPr>
          <p:cNvPr id="24" name="Google Shape;88;p13">
            <a:extLst>
              <a:ext uri="{FF2B5EF4-FFF2-40B4-BE49-F238E27FC236}">
                <a16:creationId xmlns:a16="http://schemas.microsoft.com/office/drawing/2014/main" id="{6AA838EE-4217-405D-A145-3B8E2940870B}"/>
              </a:ext>
            </a:extLst>
          </p:cNvPr>
          <p:cNvSpPr txBox="1">
            <a:spLocks/>
          </p:cNvSpPr>
          <p:nvPr/>
        </p:nvSpPr>
        <p:spPr>
          <a:xfrm>
            <a:off x="878657" y="1423212"/>
            <a:ext cx="6593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Font typeface="Cousine"/>
              <a:buNone/>
            </a:pPr>
            <a:r>
              <a:rPr lang="en-ZA" sz="3600" dirty="0">
                <a:solidFill>
                  <a:schemeClr val="tx1"/>
                </a:solidFill>
              </a:rPr>
              <a:t>I AM LEANTHA NAICKER</a:t>
            </a:r>
          </a:p>
        </p:txBody>
      </p:sp>
      <p:sp>
        <p:nvSpPr>
          <p:cNvPr id="25" name="Google Shape;89;p13">
            <a:extLst>
              <a:ext uri="{FF2B5EF4-FFF2-40B4-BE49-F238E27FC236}">
                <a16:creationId xmlns:a16="http://schemas.microsoft.com/office/drawing/2014/main" id="{8B6D2A78-A57B-4A7A-A542-C791501BFB81}"/>
              </a:ext>
            </a:extLst>
          </p:cNvPr>
          <p:cNvSpPr txBox="1">
            <a:spLocks/>
          </p:cNvSpPr>
          <p:nvPr/>
        </p:nvSpPr>
        <p:spPr>
          <a:xfrm>
            <a:off x="909508" y="2323578"/>
            <a:ext cx="4301311" cy="2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Font typeface="Cousine"/>
              <a:buNone/>
            </a:pPr>
            <a:r>
              <a:rPr lang="en-US" sz="1800" dirty="0">
                <a:solidFill>
                  <a:schemeClr val="tx1"/>
                </a:solidFill>
              </a:rPr>
              <a:t>I am here because I want to get more females involved in the software development space. </a:t>
            </a:r>
          </a:p>
          <a:p>
            <a:pPr marL="0" indent="0">
              <a:buFont typeface="Cousine"/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Font typeface="Cousine"/>
              <a:buNone/>
            </a:pPr>
            <a:r>
              <a:rPr lang="en-US" sz="1600" dirty="0">
                <a:solidFill>
                  <a:schemeClr val="tx1"/>
                </a:solidFill>
              </a:rPr>
              <a:t>You can find me at:</a:t>
            </a:r>
          </a:p>
          <a:p>
            <a:pPr marL="0" indent="0">
              <a:buFont typeface="Cousine"/>
              <a:buNone/>
            </a:pPr>
            <a:r>
              <a:rPr lang="en-US" sz="1600" dirty="0">
                <a:solidFill>
                  <a:schemeClr val="tx1"/>
                </a:solidFill>
              </a:rPr>
              <a:t>leantha.naicker@entelect.co</a:t>
            </a:r>
            <a:r>
              <a:rPr lang="en-US" sz="1600" dirty="0"/>
              <a:t>.za</a:t>
            </a:r>
          </a:p>
        </p:txBody>
      </p:sp>
      <p:pic>
        <p:nvPicPr>
          <p:cNvPr id="26" name="Google Shape;90;p13">
            <a:extLst>
              <a:ext uri="{FF2B5EF4-FFF2-40B4-BE49-F238E27FC236}">
                <a16:creationId xmlns:a16="http://schemas.microsoft.com/office/drawing/2014/main" id="{84FAE2FC-32C7-4003-BB36-8B9F631B1272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6501422" y="2872757"/>
            <a:ext cx="1523645" cy="141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3" name="Google Shape;87;p13">
            <a:extLst>
              <a:ext uri="{FF2B5EF4-FFF2-40B4-BE49-F238E27FC236}">
                <a16:creationId xmlns:a16="http://schemas.microsoft.com/office/drawing/2014/main" id="{BACD3F4D-67BF-4028-9E39-D6F31E4DBEFE}"/>
              </a:ext>
            </a:extLst>
          </p:cNvPr>
          <p:cNvSpPr txBox="1">
            <a:spLocks/>
          </p:cNvSpPr>
          <p:nvPr/>
        </p:nvSpPr>
        <p:spPr>
          <a:xfrm>
            <a:off x="82981" y="87406"/>
            <a:ext cx="8978037" cy="4975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ZA" sz="6000" b="1" dirty="0">
                <a:solidFill>
                  <a:schemeClr val="tx1"/>
                </a:solidFill>
              </a:rPr>
              <a:t>Questions?</a:t>
            </a:r>
          </a:p>
          <a:p>
            <a:r>
              <a:rPr lang="en-ZA" sz="6000" b="1" dirty="0">
                <a:solidFill>
                  <a:schemeClr val="tx1"/>
                </a:solidFill>
              </a:rPr>
              <a:t>Questions!</a:t>
            </a:r>
            <a:endParaRPr lang="en-ZA" sz="6000" b="1" dirty="0"/>
          </a:p>
        </p:txBody>
      </p:sp>
    </p:spTree>
    <p:extLst>
      <p:ext uri="{BB962C8B-B14F-4D97-AF65-F5344CB8AC3E}">
        <p14:creationId xmlns:p14="http://schemas.microsoft.com/office/powerpoint/2010/main" val="2130686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3" name="Google Shape;87;p13">
            <a:extLst>
              <a:ext uri="{FF2B5EF4-FFF2-40B4-BE49-F238E27FC236}">
                <a16:creationId xmlns:a16="http://schemas.microsoft.com/office/drawing/2014/main" id="{BACD3F4D-67BF-4028-9E39-D6F31E4DBEFE}"/>
              </a:ext>
            </a:extLst>
          </p:cNvPr>
          <p:cNvSpPr txBox="1">
            <a:spLocks/>
          </p:cNvSpPr>
          <p:nvPr/>
        </p:nvSpPr>
        <p:spPr>
          <a:xfrm>
            <a:off x="82981" y="87406"/>
            <a:ext cx="8978037" cy="4975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ZA" sz="3600" b="1" dirty="0">
                <a:solidFill>
                  <a:schemeClr val="tx1"/>
                </a:solidFill>
              </a:rPr>
              <a:t>Homework for the next session:</a:t>
            </a:r>
          </a:p>
          <a:p>
            <a:r>
              <a:rPr lang="en-ZA" sz="3600" b="1" dirty="0">
                <a:solidFill>
                  <a:schemeClr val="tx1"/>
                </a:solidFill>
              </a:rPr>
              <a:t>Install Sublime from </a:t>
            </a:r>
            <a:r>
              <a:rPr lang="en-ZA" sz="36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https://www.sublimetext.com/</a:t>
            </a:r>
            <a:endParaRPr lang="en-ZA" sz="3600" dirty="0">
              <a:solidFill>
                <a:schemeClr val="tx1"/>
              </a:solidFill>
            </a:endParaRPr>
          </a:p>
          <a:p>
            <a:endParaRPr lang="en-ZA" sz="3600" b="1" dirty="0">
              <a:solidFill>
                <a:schemeClr val="tx1"/>
              </a:solidFill>
            </a:endParaRPr>
          </a:p>
          <a:p>
            <a:r>
              <a:rPr lang="en-ZA" sz="3600" b="1" dirty="0">
                <a:solidFill>
                  <a:schemeClr val="tx1"/>
                </a:solidFill>
              </a:rPr>
              <a:t>Downloads can be found here</a:t>
            </a:r>
          </a:p>
          <a:p>
            <a:r>
              <a:rPr lang="en-ZA" sz="36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https://www.sublimetext.com/3</a:t>
            </a:r>
            <a:endParaRPr lang="en-ZA" sz="3600" dirty="0">
              <a:solidFill>
                <a:schemeClr val="tx1"/>
              </a:solidFill>
            </a:endParaRPr>
          </a:p>
          <a:p>
            <a:r>
              <a:rPr lang="en-ZA" sz="3200" b="1" dirty="0">
                <a:solidFill>
                  <a:schemeClr val="tx1"/>
                </a:solidFill>
              </a:rPr>
              <a:t>(Notice that the correct download for you will be in bold)</a:t>
            </a:r>
          </a:p>
        </p:txBody>
      </p:sp>
    </p:spTree>
    <p:extLst>
      <p:ext uri="{BB962C8B-B14F-4D97-AF65-F5344CB8AC3E}">
        <p14:creationId xmlns:p14="http://schemas.microsoft.com/office/powerpoint/2010/main" val="987489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5" name="Google Shape;79;p13">
            <a:extLst>
              <a:ext uri="{FF2B5EF4-FFF2-40B4-BE49-F238E27FC236}">
                <a16:creationId xmlns:a16="http://schemas.microsoft.com/office/drawing/2014/main" id="{36DCFA0F-8803-4097-B16F-AD4E14299E53}"/>
              </a:ext>
            </a:extLst>
          </p:cNvPr>
          <p:cNvGrpSpPr/>
          <p:nvPr/>
        </p:nvGrpSpPr>
        <p:grpSpPr>
          <a:xfrm>
            <a:off x="6125804" y="2334470"/>
            <a:ext cx="2174335" cy="2111735"/>
            <a:chOff x="5708850" y="3417450"/>
            <a:chExt cx="2931161" cy="2815646"/>
          </a:xfrm>
        </p:grpSpPr>
        <p:sp>
          <p:nvSpPr>
            <p:cNvPr id="16" name="Google Shape;80;p13">
              <a:extLst>
                <a:ext uri="{FF2B5EF4-FFF2-40B4-BE49-F238E27FC236}">
                  <a16:creationId xmlns:a16="http://schemas.microsoft.com/office/drawing/2014/main" id="{D00D79EC-01DE-4566-9F7A-DA0A99E43837}"/>
                </a:ext>
              </a:extLst>
            </p:cNvPr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1;p13">
              <a:extLst>
                <a:ext uri="{FF2B5EF4-FFF2-40B4-BE49-F238E27FC236}">
                  <a16:creationId xmlns:a16="http://schemas.microsoft.com/office/drawing/2014/main" id="{A066D99E-A74F-41D4-84BF-C195D6656D8E}"/>
                </a:ext>
              </a:extLst>
            </p:cNvPr>
            <p:cNvSpPr/>
            <p:nvPr/>
          </p:nvSpPr>
          <p:spPr>
            <a:xfrm>
              <a:off x="8516561" y="39420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8" name="Google Shape;82;p13">
              <a:extLst>
                <a:ext uri="{FF2B5EF4-FFF2-40B4-BE49-F238E27FC236}">
                  <a16:creationId xmlns:a16="http://schemas.microsoft.com/office/drawing/2014/main" id="{671F9E21-0706-487B-987F-2F02F79A83FE}"/>
                </a:ext>
              </a:extLst>
            </p:cNvPr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9" name="Google Shape;83;p13">
              <a:extLst>
                <a:ext uri="{FF2B5EF4-FFF2-40B4-BE49-F238E27FC236}">
                  <a16:creationId xmlns:a16="http://schemas.microsoft.com/office/drawing/2014/main" id="{05759937-0B8A-4078-8198-995CBF040855}"/>
                </a:ext>
              </a:extLst>
            </p:cNvPr>
            <p:cNvSpPr/>
            <p:nvPr/>
          </p:nvSpPr>
          <p:spPr>
            <a:xfrm rot="-5400000">
              <a:off x="5708850" y="34174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84;p13">
              <a:extLst>
                <a:ext uri="{FF2B5EF4-FFF2-40B4-BE49-F238E27FC236}">
                  <a16:creationId xmlns:a16="http://schemas.microsoft.com/office/drawing/2014/main" id="{A0AE9AEE-78C1-48D6-9E7C-8A035ADD1445}"/>
                </a:ext>
              </a:extLst>
            </p:cNvPr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85;p13">
              <a:extLst>
                <a:ext uri="{FF2B5EF4-FFF2-40B4-BE49-F238E27FC236}">
                  <a16:creationId xmlns:a16="http://schemas.microsoft.com/office/drawing/2014/main" id="{D4EF2768-AAC5-4F8C-9C7A-CBEA095DEA5A}"/>
                </a:ext>
              </a:extLst>
            </p:cNvPr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86;p13">
              <a:extLst>
                <a:ext uri="{FF2B5EF4-FFF2-40B4-BE49-F238E27FC236}">
                  <a16:creationId xmlns:a16="http://schemas.microsoft.com/office/drawing/2014/main" id="{E2C88BF1-AE26-406F-9557-DC32FC8DB9D8}"/>
                </a:ext>
              </a:extLst>
            </p:cNvPr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23" name="Google Shape;87;p13">
            <a:extLst>
              <a:ext uri="{FF2B5EF4-FFF2-40B4-BE49-F238E27FC236}">
                <a16:creationId xmlns:a16="http://schemas.microsoft.com/office/drawing/2014/main" id="{BACD3F4D-67BF-4028-9E39-D6F31E4DBEFE}"/>
              </a:ext>
            </a:extLst>
          </p:cNvPr>
          <p:cNvSpPr txBox="1">
            <a:spLocks/>
          </p:cNvSpPr>
          <p:nvPr/>
        </p:nvSpPr>
        <p:spPr>
          <a:xfrm>
            <a:off x="878657" y="647541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ZA" sz="6000" b="1" dirty="0">
                <a:solidFill>
                  <a:schemeClr val="tx1"/>
                </a:solidFill>
              </a:rPr>
              <a:t>Hello</a:t>
            </a:r>
            <a:r>
              <a:rPr lang="en-ZA" sz="6000" b="1" dirty="0"/>
              <a:t> </a:t>
            </a:r>
            <a:r>
              <a:rPr lang="en-ZA" sz="6000" b="1" dirty="0">
                <a:solidFill>
                  <a:schemeClr val="tx1"/>
                </a:solidFill>
              </a:rPr>
              <a:t>world</a:t>
            </a:r>
            <a:endParaRPr lang="en-ZA" sz="6000" b="1" dirty="0"/>
          </a:p>
        </p:txBody>
      </p:sp>
      <p:sp>
        <p:nvSpPr>
          <p:cNvPr id="24" name="Google Shape;88;p13">
            <a:extLst>
              <a:ext uri="{FF2B5EF4-FFF2-40B4-BE49-F238E27FC236}">
                <a16:creationId xmlns:a16="http://schemas.microsoft.com/office/drawing/2014/main" id="{6AA838EE-4217-405D-A145-3B8E2940870B}"/>
              </a:ext>
            </a:extLst>
          </p:cNvPr>
          <p:cNvSpPr txBox="1">
            <a:spLocks/>
          </p:cNvSpPr>
          <p:nvPr/>
        </p:nvSpPr>
        <p:spPr>
          <a:xfrm>
            <a:off x="878657" y="1423212"/>
            <a:ext cx="6593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Font typeface="Cousine"/>
              <a:buNone/>
            </a:pPr>
            <a:r>
              <a:rPr lang="en-ZA" sz="3600" dirty="0">
                <a:solidFill>
                  <a:schemeClr val="tx1"/>
                </a:solidFill>
              </a:rPr>
              <a:t>I AM AVI JIVAN</a:t>
            </a:r>
          </a:p>
        </p:txBody>
      </p:sp>
      <p:sp>
        <p:nvSpPr>
          <p:cNvPr id="28" name="Google Shape;89;p13">
            <a:extLst>
              <a:ext uri="{FF2B5EF4-FFF2-40B4-BE49-F238E27FC236}">
                <a16:creationId xmlns:a16="http://schemas.microsoft.com/office/drawing/2014/main" id="{CFA52E75-9EEE-41E9-B470-98ACAE679900}"/>
              </a:ext>
            </a:extLst>
          </p:cNvPr>
          <p:cNvSpPr txBox="1">
            <a:spLocks/>
          </p:cNvSpPr>
          <p:nvPr/>
        </p:nvSpPr>
        <p:spPr>
          <a:xfrm>
            <a:off x="909509" y="2323578"/>
            <a:ext cx="4209376" cy="2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I wish I could adopt all the dogs. Alas, I volunteer at shelters until then.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Font typeface="Cousine"/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buFont typeface="Cousine"/>
              <a:buNone/>
            </a:pPr>
            <a:r>
              <a:rPr lang="en-US" sz="1600" dirty="0">
                <a:solidFill>
                  <a:schemeClr val="tx1"/>
                </a:solidFill>
              </a:rPr>
              <a:t>You can find me at: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linkedin.com/in/arjivan/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917E42-C3FD-4B79-BA15-FA73DF26E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442" y="2796707"/>
            <a:ext cx="1585367" cy="158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14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3" name="Google Shape;87;p13">
            <a:extLst>
              <a:ext uri="{FF2B5EF4-FFF2-40B4-BE49-F238E27FC236}">
                <a16:creationId xmlns:a16="http://schemas.microsoft.com/office/drawing/2014/main" id="{BACD3F4D-67BF-4028-9E39-D6F31E4DBEFE}"/>
              </a:ext>
            </a:extLst>
          </p:cNvPr>
          <p:cNvSpPr txBox="1">
            <a:spLocks/>
          </p:cNvSpPr>
          <p:nvPr/>
        </p:nvSpPr>
        <p:spPr>
          <a:xfrm>
            <a:off x="82981" y="87406"/>
            <a:ext cx="8978037" cy="4975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ZA" sz="6000" b="1" dirty="0">
                <a:solidFill>
                  <a:schemeClr val="tx1"/>
                </a:solidFill>
              </a:rPr>
              <a:t>What is software development?</a:t>
            </a:r>
            <a:endParaRPr lang="en-ZA" sz="6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E912CE-BBCC-43FA-A8AB-C9E83F1E5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277" y="2798137"/>
            <a:ext cx="1706880" cy="184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20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8AF9C0-12CE-4805-92A2-F7F1C21F89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6CE32377-D6B8-43AC-BEB4-5E76B076F05D}"/>
              </a:ext>
            </a:extLst>
          </p:cNvPr>
          <p:cNvSpPr txBox="1">
            <a:spLocks/>
          </p:cNvSpPr>
          <p:nvPr/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sine"/>
                <a:cs typeface="Cousine"/>
                <a:sym typeface="Cousin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lang="en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sine"/>
              <a:cs typeface="Cousine"/>
              <a:sym typeface="Cousine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B5ECDC-6AFA-48D9-BA8A-9E468E063433}"/>
              </a:ext>
            </a:extLst>
          </p:cNvPr>
          <p:cNvSpPr txBox="1">
            <a:spLocks/>
          </p:cNvSpPr>
          <p:nvPr/>
        </p:nvSpPr>
        <p:spPr>
          <a:xfrm>
            <a:off x="149016" y="105963"/>
            <a:ext cx="8835241" cy="8433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latin typeface="Cousine" panose="020B0604020202020204" charset="0"/>
                <a:cs typeface="Cousine" panose="020B0604020202020204" charset="0"/>
              </a:rPr>
              <a:t>What is a coding language?</a:t>
            </a:r>
            <a:endParaRPr lang="en-ZA" sz="3600" dirty="0">
              <a:latin typeface="Cousine" panose="020B0604020202020204" charset="0"/>
              <a:cs typeface="Cousine" panose="020B0604020202020204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6A62C99-F0CC-4A7E-8726-17051C9765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9982342"/>
              </p:ext>
            </p:extLst>
          </p:nvPr>
        </p:nvGraphicFramePr>
        <p:xfrm>
          <a:off x="485070" y="1153733"/>
          <a:ext cx="8163131" cy="3283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CC4432E-AEF5-4BE8-A5AD-45D7FC032BA5}"/>
              </a:ext>
            </a:extLst>
          </p:cNvPr>
          <p:cNvSpPr txBox="1"/>
          <p:nvPr/>
        </p:nvSpPr>
        <p:spPr>
          <a:xfrm>
            <a:off x="418811" y="2194726"/>
            <a:ext cx="2205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7204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3" name="Google Shape;87;p13">
            <a:extLst>
              <a:ext uri="{FF2B5EF4-FFF2-40B4-BE49-F238E27FC236}">
                <a16:creationId xmlns:a16="http://schemas.microsoft.com/office/drawing/2014/main" id="{BACD3F4D-67BF-4028-9E39-D6F31E4DBEFE}"/>
              </a:ext>
            </a:extLst>
          </p:cNvPr>
          <p:cNvSpPr txBox="1">
            <a:spLocks/>
          </p:cNvSpPr>
          <p:nvPr/>
        </p:nvSpPr>
        <p:spPr>
          <a:xfrm>
            <a:off x="82981" y="107577"/>
            <a:ext cx="8978037" cy="49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ZA" sz="6000" b="1" dirty="0">
                <a:solidFill>
                  <a:schemeClr val="tx1"/>
                </a:solidFill>
              </a:rPr>
              <a:t>Software Development Life Cycle (SDLC)</a:t>
            </a:r>
            <a:endParaRPr lang="en-ZA" sz="6000" b="1" dirty="0"/>
          </a:p>
        </p:txBody>
      </p:sp>
    </p:spTree>
    <p:extLst>
      <p:ext uri="{BB962C8B-B14F-4D97-AF65-F5344CB8AC3E}">
        <p14:creationId xmlns:p14="http://schemas.microsoft.com/office/powerpoint/2010/main" val="591068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8AF9C0-12CE-4805-92A2-F7F1C21F89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1E2AA38-3007-4A98-9177-E085C7FFE0C9}"/>
              </a:ext>
            </a:extLst>
          </p:cNvPr>
          <p:cNvSpPr txBox="1">
            <a:spLocks/>
          </p:cNvSpPr>
          <p:nvPr/>
        </p:nvSpPr>
        <p:spPr>
          <a:xfrm>
            <a:off x="100853" y="319314"/>
            <a:ext cx="8883404" cy="6555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457200">
              <a:spcBef>
                <a:spcPct val="0"/>
              </a:spcBef>
              <a:defRPr/>
            </a:pPr>
            <a:r>
              <a:rPr lang="en-US" sz="3600" kern="1200" dirty="0">
                <a:ln w="3175" cmpd="sng">
                  <a:noFill/>
                </a:ln>
                <a:latin typeface="Cousine" panose="020B0604020202020204" charset="0"/>
                <a:cs typeface="Cousine" panose="020B0604020202020204" charset="0"/>
              </a:rPr>
              <a:t>SDLC Methodologies – Waterfall</a:t>
            </a:r>
            <a:br>
              <a:rPr lang="en-ZA" sz="3600" kern="1200" dirty="0">
                <a:ln w="3175" cmpd="sng">
                  <a:noFill/>
                </a:ln>
                <a:latin typeface="Cousine" panose="020B0604020202020204" charset="0"/>
                <a:cs typeface="Cousine" panose="020B0604020202020204" charset="0"/>
              </a:rPr>
            </a:br>
            <a:endParaRPr lang="en-Z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4D9B05-048F-4320-BFA3-6BFB06EF81D6}"/>
              </a:ext>
            </a:extLst>
          </p:cNvPr>
          <p:cNvSpPr txBox="1">
            <a:spLocks/>
          </p:cNvSpPr>
          <p:nvPr/>
        </p:nvSpPr>
        <p:spPr>
          <a:xfrm>
            <a:off x="0" y="1682043"/>
            <a:ext cx="4411664" cy="3744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▪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▫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■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●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○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■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●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○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■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>
              <a:buClrTx/>
            </a:pPr>
            <a:r>
              <a:rPr lang="en-ZA" dirty="0">
                <a:solidFill>
                  <a:schemeClr val="tx1"/>
                </a:solidFill>
              </a:rPr>
              <a:t>Linear, sequential phases of a project</a:t>
            </a:r>
          </a:p>
          <a:p>
            <a:pPr>
              <a:buClrTx/>
            </a:pPr>
            <a:r>
              <a:rPr lang="en-ZA" dirty="0">
                <a:solidFill>
                  <a:schemeClr val="tx1"/>
                </a:solidFill>
              </a:rPr>
              <a:t>Each phase depends on deliverables of the previous phase</a:t>
            </a:r>
          </a:p>
          <a:p>
            <a:pPr>
              <a:buClrTx/>
            </a:pPr>
            <a:r>
              <a:rPr lang="en-ZA" dirty="0">
                <a:solidFill>
                  <a:schemeClr val="tx1"/>
                </a:solidFill>
              </a:rPr>
              <a:t>Full plan at the beginning </a:t>
            </a:r>
          </a:p>
          <a:p>
            <a:pPr>
              <a:buClrTx/>
            </a:pPr>
            <a:r>
              <a:rPr lang="en-ZA" dirty="0">
                <a:solidFill>
                  <a:schemeClr val="tx1"/>
                </a:solidFill>
              </a:rPr>
              <a:t>Hope there will not be changes in the plan or the requirement</a:t>
            </a:r>
          </a:p>
          <a:p>
            <a:pPr marL="0" indent="0">
              <a:buFont typeface="Cousine"/>
              <a:buNone/>
            </a:pPr>
            <a:endParaRPr lang="en-ZA" sz="2000" b="1" dirty="0"/>
          </a:p>
          <a:p>
            <a:endParaRPr lang="en-ZA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6B71C8-DF9F-4347-928C-CC80C6B77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013" y="1682043"/>
            <a:ext cx="3086474" cy="295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05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8AF9C0-12CE-4805-92A2-F7F1C21F89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0807C85-B8DE-479C-8415-BAED8BA8836D}"/>
              </a:ext>
            </a:extLst>
          </p:cNvPr>
          <p:cNvSpPr txBox="1">
            <a:spLocks/>
          </p:cNvSpPr>
          <p:nvPr/>
        </p:nvSpPr>
        <p:spPr>
          <a:xfrm>
            <a:off x="404330" y="319314"/>
            <a:ext cx="8229600" cy="58791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457200">
              <a:spcBef>
                <a:spcPct val="0"/>
              </a:spcBef>
              <a:defRPr/>
            </a:pPr>
            <a:r>
              <a:rPr lang="en-US" sz="3600" kern="1200" dirty="0">
                <a:ln w="3175" cmpd="sng">
                  <a:noFill/>
                </a:ln>
                <a:latin typeface="Cousine" panose="020B0604020202020204" charset="0"/>
                <a:cs typeface="Cousine" panose="020B0604020202020204" charset="0"/>
              </a:rPr>
              <a:t>SDLC Methodologies – Agile</a:t>
            </a:r>
            <a:endParaRPr lang="en-ZA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D63032-0191-4A86-A9D7-EC86B53942B7}"/>
              </a:ext>
            </a:extLst>
          </p:cNvPr>
          <p:cNvSpPr txBox="1">
            <a:spLocks/>
          </p:cNvSpPr>
          <p:nvPr/>
        </p:nvSpPr>
        <p:spPr>
          <a:xfrm>
            <a:off x="159743" y="1620940"/>
            <a:ext cx="3958545" cy="302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▪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▫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■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●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○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■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●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○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sine"/>
              <a:buChar char="■"/>
              <a:defRPr sz="18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342900">
              <a:buClrTx/>
            </a:pPr>
            <a:r>
              <a:rPr lang="en-US" dirty="0">
                <a:solidFill>
                  <a:schemeClr val="tx1"/>
                </a:solidFill>
              </a:rPr>
              <a:t>Requirements and solutions evolve with the project</a:t>
            </a:r>
          </a:p>
          <a:p>
            <a:pPr marL="342900">
              <a:buClrTx/>
            </a:pPr>
            <a:r>
              <a:rPr lang="en-US" dirty="0">
                <a:solidFill>
                  <a:schemeClr val="tx1"/>
                </a:solidFill>
              </a:rPr>
              <a:t>Evolution occurs through a collaborative effort of self-organizing and cross-functional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76FC0-8E15-490F-A8B1-00EC9324E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130" y="1216348"/>
            <a:ext cx="4676289" cy="382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08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8AF9C0-12CE-4805-92A2-F7F1C21F89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9577B3A-5D32-4A36-8C6B-FC4AB5291316}"/>
              </a:ext>
            </a:extLst>
          </p:cNvPr>
          <p:cNvSpPr txBox="1">
            <a:spLocks/>
          </p:cNvSpPr>
          <p:nvPr/>
        </p:nvSpPr>
        <p:spPr>
          <a:xfrm>
            <a:off x="457200" y="143528"/>
            <a:ext cx="8229600" cy="58791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457200">
              <a:spcBef>
                <a:spcPct val="0"/>
              </a:spcBef>
              <a:defRPr/>
            </a:pPr>
            <a:r>
              <a:rPr lang="en-US" sz="3600" kern="1200" dirty="0">
                <a:ln w="3175" cmpd="sng">
                  <a:noFill/>
                </a:ln>
                <a:solidFill>
                  <a:schemeClr val="tx1"/>
                </a:solidFill>
                <a:latin typeface="Cousine" panose="020B0604020202020204" charset="0"/>
                <a:cs typeface="Cousine" panose="020B0604020202020204" charset="0"/>
              </a:rPr>
              <a:t>3 layers of an application</a:t>
            </a:r>
            <a:br>
              <a:rPr lang="en-ZA" sz="3600" kern="1200" dirty="0">
                <a:ln w="3175" cmpd="sng">
                  <a:noFill/>
                </a:ln>
                <a:solidFill>
                  <a:schemeClr val="tx1"/>
                </a:solidFill>
                <a:latin typeface="Cousine" panose="020B0604020202020204" charset="0"/>
                <a:cs typeface="Cousine" panose="020B0604020202020204" charset="0"/>
              </a:rPr>
            </a:br>
            <a:endParaRPr lang="en-ZA" dirty="0">
              <a:solidFill>
                <a:schemeClr val="tx1"/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AC22A88-4FE2-4943-87F3-FB2835A1C8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9377886"/>
              </p:ext>
            </p:extLst>
          </p:nvPr>
        </p:nvGraphicFramePr>
        <p:xfrm>
          <a:off x="1807285" y="1070161"/>
          <a:ext cx="5529430" cy="3717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7778272"/>
      </p:ext>
    </p:extLst>
  </p:cSld>
  <p:clrMapOvr>
    <a:masterClrMapping/>
  </p:clrMapOvr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EFEFEF"/>
      </a:accent5>
      <a:accent6>
        <a:srgbClr val="D9D9D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1492</Words>
  <Application>Microsoft Office PowerPoint</Application>
  <PresentationFormat>On-screen Show (16:9)</PresentationFormat>
  <Paragraphs>186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Cousine</vt:lpstr>
      <vt:lpstr>Arial</vt:lpstr>
      <vt:lpstr>Agency FB</vt:lpstr>
      <vt:lpstr>Corbel</vt:lpstr>
      <vt:lpstr>Valentine template</vt:lpstr>
      <vt:lpstr>Learning to speak like a developer        Presented by: Leantha Naicker              &amp; Avi Jivan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Almarie Saayman</dc:creator>
  <cp:lastModifiedBy>Almarie Saayman</cp:lastModifiedBy>
  <cp:revision>166</cp:revision>
  <dcterms:modified xsi:type="dcterms:W3CDTF">2020-02-27T18:22:44Z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16eec4e-c7b8-491d-b7d8-90a69632743d_Enabled">
    <vt:lpwstr>True</vt:lpwstr>
  </property>
  <property fmtid="{D5CDD505-2E9C-101B-9397-08002B2CF9AE}" pid="3" name="MSIP_Label_216eec4e-c7b8-491d-b7d8-90a69632743d_SiteId">
    <vt:lpwstr>4032514a-830a-4f20-9539-81bbc35b3cd9</vt:lpwstr>
  </property>
  <property fmtid="{D5CDD505-2E9C-101B-9397-08002B2CF9AE}" pid="4" name="MSIP_Label_216eec4e-c7b8-491d-b7d8-90a69632743d_Owner">
    <vt:lpwstr>F5112583@FNB.CO.ZA</vt:lpwstr>
  </property>
  <property fmtid="{D5CDD505-2E9C-101B-9397-08002B2CF9AE}" pid="5" name="MSIP_Label_216eec4e-c7b8-491d-b7d8-90a69632743d_SetDate">
    <vt:lpwstr>2020-02-20T10:44:43.8492642Z</vt:lpwstr>
  </property>
  <property fmtid="{D5CDD505-2E9C-101B-9397-08002B2CF9AE}" pid="6" name="MSIP_Label_216eec4e-c7b8-491d-b7d8-90a69632743d_Name">
    <vt:lpwstr>Confidential</vt:lpwstr>
  </property>
  <property fmtid="{D5CDD505-2E9C-101B-9397-08002B2CF9AE}" pid="7" name="MSIP_Label_216eec4e-c7b8-491d-b7d8-90a69632743d_Application">
    <vt:lpwstr>Microsoft Azure Information Protection</vt:lpwstr>
  </property>
  <property fmtid="{D5CDD505-2E9C-101B-9397-08002B2CF9AE}" pid="8" name="MSIP_Label_216eec4e-c7b8-491d-b7d8-90a69632743d_ActionId">
    <vt:lpwstr>56779632-fd4b-4bef-9425-4580536ec414</vt:lpwstr>
  </property>
  <property fmtid="{D5CDD505-2E9C-101B-9397-08002B2CF9AE}" pid="9" name="MSIP_Label_216eec4e-c7b8-491d-b7d8-90a69632743d_Extended_MSFT_Method">
    <vt:lpwstr>Automatic</vt:lpwstr>
  </property>
  <property fmtid="{D5CDD505-2E9C-101B-9397-08002B2CF9AE}" pid="10" name="Sensitivity">
    <vt:lpwstr>Confidential</vt:lpwstr>
  </property>
</Properties>
</file>